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0" d="100"/>
          <a:sy n="90" d="100"/>
        </p:scale>
        <p:origin x="57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912707-411C-4BCE-BBCA-CBCB9C736A0A}" type="datetimeFigureOut">
              <a:rPr lang="en-US" smtClean="0"/>
              <a:t>6/17/2018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B53779-0D97-47F0-827C-7DD8694D970D}" type="slidenum">
              <a:rPr lang="en-US" smtClean="0"/>
              <a:t>‹#›</a:t>
            </a:fld>
            <a:endParaRPr lang="en-US"/>
          </a:p>
        </p:txBody>
      </p:sp>
    </p:spTree>
    <p:extLst>
      <p:ext uri="{BB962C8B-B14F-4D97-AF65-F5344CB8AC3E}">
        <p14:creationId xmlns:p14="http://schemas.microsoft.com/office/powerpoint/2010/main" val="27635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constraint, 18 – 50 min = 2.77 min / slide</a:t>
            </a:r>
          </a:p>
          <a:p>
            <a:r>
              <a:rPr lang="en-US" dirty="0"/>
              <a:t>1:</a:t>
            </a:r>
            <a:r>
              <a:rPr lang="en-US" baseline="0" dirty="0"/>
              <a:t> No formulas.</a:t>
            </a:r>
          </a:p>
          <a:p>
            <a:r>
              <a:rPr lang="en-US" baseline="0" dirty="0"/>
              <a:t>2: if you are carrying the handouts you are surely taking something out of this discussion even if you have to leave in the middle of the talk.</a:t>
            </a:r>
            <a:endParaRPr lang="en-US" dirty="0"/>
          </a:p>
        </p:txBody>
      </p:sp>
      <p:sp>
        <p:nvSpPr>
          <p:cNvPr id="4" name="Slide Number Placeholder 3"/>
          <p:cNvSpPr>
            <a:spLocks noGrp="1"/>
          </p:cNvSpPr>
          <p:nvPr>
            <p:ph type="sldNum" sz="quarter" idx="10"/>
          </p:nvPr>
        </p:nvSpPr>
        <p:spPr/>
        <p:txBody>
          <a:bodyPr/>
          <a:lstStyle/>
          <a:p>
            <a:fld id="{C4DC45B7-A862-4734-B046-FF56F3B1B3BB}" type="slidenum">
              <a:rPr lang="en-US" smtClean="0"/>
              <a:t>2</a:t>
            </a:fld>
            <a:endParaRPr lang="en-US"/>
          </a:p>
        </p:txBody>
      </p:sp>
    </p:spTree>
    <p:extLst>
      <p:ext uri="{BB962C8B-B14F-4D97-AF65-F5344CB8AC3E}">
        <p14:creationId xmlns:p14="http://schemas.microsoft.com/office/powerpoint/2010/main" val="635823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first step toward artificial neural networks came in 1943 when Warren McCulloch, a neurophysiologist, and a young mathematician, Walter Pitts, wrote a paper on how neurons might work. They modeled a simple neural network with electrical circuits.</a:t>
            </a:r>
            <a:endParaRPr lang="en-US" dirty="0"/>
          </a:p>
        </p:txBody>
      </p:sp>
      <p:sp>
        <p:nvSpPr>
          <p:cNvPr id="4" name="Slide Number Placeholder 3"/>
          <p:cNvSpPr>
            <a:spLocks noGrp="1"/>
          </p:cNvSpPr>
          <p:nvPr>
            <p:ph type="sldNum" sz="quarter" idx="10"/>
          </p:nvPr>
        </p:nvSpPr>
        <p:spPr/>
        <p:txBody>
          <a:bodyPr/>
          <a:lstStyle/>
          <a:p>
            <a:fld id="{C4DC45B7-A862-4734-B046-FF56F3B1B3BB}" type="slidenum">
              <a:rPr lang="en-US" smtClean="0"/>
              <a:t>3</a:t>
            </a:fld>
            <a:endParaRPr lang="en-US"/>
          </a:p>
        </p:txBody>
      </p:sp>
    </p:spTree>
    <p:extLst>
      <p:ext uri="{BB962C8B-B14F-4D97-AF65-F5344CB8AC3E}">
        <p14:creationId xmlns:p14="http://schemas.microsoft.com/office/powerpoint/2010/main" val="2607041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Major Components of an Artificial Neuron</a:t>
            </a:r>
          </a:p>
          <a:p>
            <a:pPr lvl="1"/>
            <a:r>
              <a:rPr lang="en-US" sz="600" b="0" i="0" kern="1200" dirty="0">
                <a:solidFill>
                  <a:schemeClr val="tx1"/>
                </a:solidFill>
                <a:effectLst/>
                <a:latin typeface="+mn-lt"/>
                <a:ea typeface="+mn-ea"/>
                <a:cs typeface="+mn-cs"/>
              </a:rPr>
              <a:t>Component 1. Weighting Factors:</a:t>
            </a:r>
          </a:p>
          <a:p>
            <a:pPr lvl="1"/>
            <a:r>
              <a:rPr lang="en-US" sz="600" b="0" i="0" kern="1200" dirty="0">
                <a:solidFill>
                  <a:schemeClr val="tx1"/>
                </a:solidFill>
                <a:effectLst/>
                <a:latin typeface="+mn-lt"/>
                <a:ea typeface="+mn-ea"/>
                <a:cs typeface="+mn-cs"/>
              </a:rPr>
              <a:t>Component 2. Summation Function:</a:t>
            </a:r>
          </a:p>
          <a:p>
            <a:pPr lvl="1"/>
            <a:r>
              <a:rPr lang="en-US" sz="600" b="0" i="0" kern="1200" dirty="0">
                <a:solidFill>
                  <a:schemeClr val="tx1"/>
                </a:solidFill>
                <a:effectLst/>
                <a:latin typeface="+mn-lt"/>
                <a:ea typeface="+mn-ea"/>
                <a:cs typeface="+mn-cs"/>
              </a:rPr>
              <a:t>Component 3. Transfer Function:</a:t>
            </a:r>
          </a:p>
          <a:p>
            <a:pPr lvl="1"/>
            <a:r>
              <a:rPr lang="en-US" sz="600" b="0" i="0" kern="1200" dirty="0">
                <a:solidFill>
                  <a:schemeClr val="tx1"/>
                </a:solidFill>
                <a:effectLst/>
                <a:latin typeface="+mn-lt"/>
                <a:ea typeface="+mn-ea"/>
                <a:cs typeface="+mn-cs"/>
              </a:rPr>
              <a:t>Component 4. Scaling and Limiting:</a:t>
            </a:r>
          </a:p>
          <a:p>
            <a:pPr lvl="1"/>
            <a:r>
              <a:rPr lang="en-US" sz="600" b="0" i="0" kern="1200" dirty="0">
                <a:solidFill>
                  <a:schemeClr val="tx1"/>
                </a:solidFill>
                <a:effectLst/>
                <a:latin typeface="+mn-lt"/>
                <a:ea typeface="+mn-ea"/>
                <a:cs typeface="+mn-cs"/>
              </a:rPr>
              <a:t>Component 5. Output Function (Competition): </a:t>
            </a:r>
          </a:p>
          <a:p>
            <a:pPr lvl="1"/>
            <a:r>
              <a:rPr lang="en-US" sz="600" b="0" i="0" kern="1200" dirty="0">
                <a:solidFill>
                  <a:schemeClr val="tx1"/>
                </a:solidFill>
                <a:effectLst/>
                <a:latin typeface="+mn-lt"/>
                <a:ea typeface="+mn-ea"/>
                <a:cs typeface="+mn-cs"/>
              </a:rPr>
              <a:t>Component 6. Error Function and Back-Propagated Value:</a:t>
            </a:r>
          </a:p>
          <a:p>
            <a:pPr lvl="1"/>
            <a:r>
              <a:rPr lang="en-US" sz="600" b="0" i="0" kern="1200" dirty="0">
                <a:solidFill>
                  <a:schemeClr val="tx1"/>
                </a:solidFill>
                <a:effectLst/>
                <a:latin typeface="+mn-lt"/>
                <a:ea typeface="+mn-ea"/>
                <a:cs typeface="+mn-cs"/>
              </a:rPr>
              <a:t>Component 7. Learning Function:</a:t>
            </a:r>
          </a:p>
          <a:p>
            <a:endParaRPr lang="en-US" sz="6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Teaching an Artificial Neural Network</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Supervised Learning.</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Unsupervised Learning.</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Learning Rates.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600" b="0" i="0" kern="1200" dirty="0">
                <a:solidFill>
                  <a:schemeClr val="tx1"/>
                </a:solidFill>
                <a:effectLst/>
                <a:latin typeface="+mn-lt"/>
                <a:ea typeface="+mn-ea"/>
                <a:cs typeface="+mn-cs"/>
              </a:rPr>
              <a:t>Learning Laws.</a:t>
            </a:r>
          </a:p>
          <a:p>
            <a:pPr lvl="1"/>
            <a:r>
              <a:rPr lang="en-US" sz="600" b="0" i="0" kern="1200" dirty="0">
                <a:solidFill>
                  <a:schemeClr val="tx1"/>
                </a:solidFill>
                <a:effectLst/>
                <a:latin typeface="+mn-lt"/>
                <a:ea typeface="+mn-ea"/>
                <a:cs typeface="+mn-cs"/>
              </a:rPr>
              <a:t>	Hebb's Rule:</a:t>
            </a:r>
          </a:p>
          <a:p>
            <a:pPr lvl="1"/>
            <a:r>
              <a:rPr lang="en-US" sz="6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Hopfield Law:</a:t>
            </a:r>
          </a:p>
          <a:p>
            <a:pPr lvl="1"/>
            <a:r>
              <a:rPr lang="en-US" sz="1200" b="0" i="0" kern="1200" dirty="0">
                <a:solidFill>
                  <a:schemeClr val="tx1"/>
                </a:solidFill>
                <a:effectLst/>
                <a:latin typeface="+mn-lt"/>
                <a:ea typeface="+mn-ea"/>
                <a:cs typeface="+mn-cs"/>
              </a:rPr>
              <a:t>	The Delta Rule:</a:t>
            </a:r>
          </a:p>
          <a:p>
            <a:pPr lvl="1"/>
            <a:r>
              <a:rPr lang="en-US" sz="1200" b="0" i="0" kern="1200" dirty="0">
                <a:solidFill>
                  <a:schemeClr val="tx1"/>
                </a:solidFill>
                <a:effectLst/>
                <a:latin typeface="+mn-lt"/>
                <a:ea typeface="+mn-ea"/>
                <a:cs typeface="+mn-cs"/>
              </a:rPr>
              <a:t>	The Gradient Descent Rule:</a:t>
            </a:r>
          </a:p>
          <a:p>
            <a:pPr lvl="1"/>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Kohonen's</a:t>
            </a:r>
            <a:r>
              <a:rPr lang="en-US" sz="1200" b="0" i="0" kern="1200" dirty="0">
                <a:solidFill>
                  <a:schemeClr val="tx1"/>
                </a:solidFill>
                <a:effectLst/>
                <a:latin typeface="+mn-lt"/>
                <a:ea typeface="+mn-ea"/>
                <a:cs typeface="+mn-cs"/>
              </a:rPr>
              <a:t> Learning Law:</a:t>
            </a:r>
            <a:endParaRPr lang="en-US" sz="600" b="0" dirty="0"/>
          </a:p>
        </p:txBody>
      </p:sp>
      <p:sp>
        <p:nvSpPr>
          <p:cNvPr id="4" name="Slide Number Placeholder 3"/>
          <p:cNvSpPr>
            <a:spLocks noGrp="1"/>
          </p:cNvSpPr>
          <p:nvPr>
            <p:ph type="sldNum" sz="quarter" idx="10"/>
          </p:nvPr>
        </p:nvSpPr>
        <p:spPr/>
        <p:txBody>
          <a:bodyPr/>
          <a:lstStyle/>
          <a:p>
            <a:fld id="{C4DC45B7-A862-4734-B046-FF56F3B1B3BB}" type="slidenum">
              <a:rPr lang="en-US" smtClean="0"/>
              <a:t>5</a:t>
            </a:fld>
            <a:endParaRPr lang="en-US"/>
          </a:p>
        </p:txBody>
      </p:sp>
    </p:spTree>
    <p:extLst>
      <p:ext uri="{BB962C8B-B14F-4D97-AF65-F5344CB8AC3E}">
        <p14:creationId xmlns:p14="http://schemas.microsoft.com/office/powerpoint/2010/main" val="8951928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http://fortune.com/ai-artificial-intelligence-deep-machine-learning/</a:t>
            </a:r>
          </a:p>
          <a:p>
            <a:r>
              <a:rPr lang="en-US" dirty="0"/>
              <a:t>http://irrigation.rid.go.th/rid15/ppn/Knowledge/Artificial%20Neuron%20Networks%20Technology/3.0%20History%20of%20Neural%20Networks.htm</a:t>
            </a:r>
          </a:p>
          <a:p>
            <a:endParaRPr lang="en-US" dirty="0"/>
          </a:p>
          <a:p>
            <a:r>
              <a:rPr lang="en-US" sz="1200" b="0" i="0" kern="1200" dirty="0">
                <a:solidFill>
                  <a:schemeClr val="tx1"/>
                </a:solidFill>
                <a:effectLst/>
                <a:latin typeface="+mn-lt"/>
                <a:ea typeface="+mn-ea"/>
                <a:cs typeface="+mn-cs"/>
              </a:rPr>
              <a:t>The first step toward artificial neural networks came in 1943 when Warren McCulloch, a neurophysiologist, and a young mathematician, Walter Pitts, wrote a paper on how neurons might work. They modeled a simple neural network with electrical circuits.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Reinforcing this concept of neurons and how they work was a book written by Donald Hebb. The </a:t>
            </a:r>
            <a:r>
              <a:rPr lang="en-US" sz="1200" b="0" i="1" kern="1200" dirty="0">
                <a:solidFill>
                  <a:schemeClr val="tx1"/>
                </a:solidFill>
                <a:effectLst/>
                <a:latin typeface="+mn-lt"/>
                <a:ea typeface="+mn-ea"/>
                <a:cs typeface="+mn-cs"/>
              </a:rPr>
              <a:t>Organization of Behavior</a:t>
            </a:r>
            <a:r>
              <a:rPr lang="en-US" sz="1200" b="0" i="0" kern="1200" dirty="0">
                <a:solidFill>
                  <a:schemeClr val="tx1"/>
                </a:solidFill>
                <a:effectLst/>
                <a:latin typeface="+mn-lt"/>
                <a:ea typeface="+mn-ea"/>
                <a:cs typeface="+mn-cs"/>
              </a:rPr>
              <a:t> was written in 1949. It pointed out that neural pathways are strengthened each time that they are used.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1950s, it became possible to begin to model the rudiments of these theories concerning human thought. Nathanial Rochester from the IBM research laboratories led the first effort to simulate a neural network. That first attempt failed. But later attempts were successful.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1956 the Dartmouth Summer Research Project on Artificial Intelligence provided a boost to both artificial intelligence and neural networks.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John von Neumann suggested imitating simple neuron functions by using telegraph relays or vacuum tubes. Also, Frank Rosenblatt, a neuro-biologist of Cornell, began work on the Perceptron. He was intrigued with the operation of the eye of a fly. Much of the processing which tells a fly to flee is done in its eye. The Perceptron, which resulted from this research, was built in hardware and is the oldest neural network still in use today. A single-layer perceptron was found to be useful in classifying a continuous-valued set of inputs into one of two classes. Unfortunately, the perceptron is limited and was proven as such.</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1959, Bernard </a:t>
            </a:r>
            <a:r>
              <a:rPr lang="en-US" sz="1200" b="0" i="0" kern="1200" dirty="0" err="1">
                <a:solidFill>
                  <a:schemeClr val="tx1"/>
                </a:solidFill>
                <a:effectLst/>
                <a:latin typeface="+mn-lt"/>
                <a:ea typeface="+mn-ea"/>
                <a:cs typeface="+mn-cs"/>
              </a:rPr>
              <a:t>Widrow</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Marcian</a:t>
            </a:r>
            <a:r>
              <a:rPr lang="en-US" sz="1200" b="0" i="0" kern="1200" dirty="0">
                <a:solidFill>
                  <a:schemeClr val="tx1"/>
                </a:solidFill>
                <a:effectLst/>
                <a:latin typeface="+mn-lt"/>
                <a:ea typeface="+mn-ea"/>
                <a:cs typeface="+mn-cs"/>
              </a:rPr>
              <a:t> Hoff of Stanford developed models they called ADALINE and MADALINE. These models were named for their use of Multiple </a:t>
            </a:r>
            <a:r>
              <a:rPr lang="en-US" sz="1200" b="0" i="0" kern="1200" dirty="0" err="1">
                <a:solidFill>
                  <a:schemeClr val="tx1"/>
                </a:solidFill>
                <a:effectLst/>
                <a:latin typeface="+mn-lt"/>
                <a:ea typeface="+mn-ea"/>
                <a:cs typeface="+mn-cs"/>
              </a:rPr>
              <a:t>ADAptive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LINear</a:t>
            </a:r>
            <a:r>
              <a:rPr lang="en-US" sz="1200" b="0" i="0" kern="1200" dirty="0">
                <a:solidFill>
                  <a:schemeClr val="tx1"/>
                </a:solidFill>
                <a:effectLst/>
                <a:latin typeface="+mn-lt"/>
                <a:ea typeface="+mn-ea"/>
                <a:cs typeface="+mn-cs"/>
              </a:rPr>
              <a:t> Elements. MADALINE was the first neural network to be applied to a real world problem. It is an adaptive filter which eliminates echoes on phone lines. This neural network is still in commercial use.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Unfortunately, these earlier successes caused people to exaggerate the potential of neural networks, particularly in light of the limitation in the electronics then available.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1982 several events caused a renewed interest. John Hopfield of Caltech presented a paper to the national Academy of Sciences. Hopfield's approach was not to simply model brains but to create useful devices. With clarity and mathematical analysis, he showed </a:t>
            </a:r>
          </a:p>
          <a:p>
            <a:r>
              <a:rPr lang="en-US" sz="1200" b="0" i="0" kern="1200" dirty="0">
                <a:solidFill>
                  <a:schemeClr val="tx1"/>
                </a:solidFill>
                <a:effectLst/>
                <a:latin typeface="+mn-lt"/>
                <a:ea typeface="+mn-ea"/>
                <a:cs typeface="+mn-cs"/>
              </a:rPr>
              <a:t>how such networks could work and what they could do.</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the same time, a conference was held in Kyoto, Japan. This conference was the US-Japan Joint Conference on Cooperative/Competitive Neural Networks. Japan subsequently announced their Fifth Generation effort. US periodicals picked up that story, generating a worry that the US could be left behind. Soon funding was flowing once again.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By 1985 the American Institute of Physics began what has become an annual meeting - Neural Networks for Computing. By 1987, the Institute of Electrical and Electronic Engineer's (IEEE) first International Conference on Neural Networks drew more than 1,800 attendees.</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4DC45B7-A862-4734-B046-FF56F3B1B3BB}" type="slidenum">
              <a:rPr lang="en-US" smtClean="0"/>
              <a:t>6</a:t>
            </a:fld>
            <a:endParaRPr lang="en-US"/>
          </a:p>
        </p:txBody>
      </p:sp>
    </p:spTree>
    <p:extLst>
      <p:ext uri="{BB962C8B-B14F-4D97-AF65-F5344CB8AC3E}">
        <p14:creationId xmlns:p14="http://schemas.microsoft.com/office/powerpoint/2010/main" val="2662645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http://irrigation.rid.go.th/rid15/ppn/Knowledge/Artificial%20Neuron%20Networks%20Technology/5.0%20Network%20Selection.htm</a:t>
            </a:r>
          </a:p>
          <a:p>
            <a:r>
              <a:rPr lang="en-US" sz="1200" b="0" i="0" kern="1200" dirty="0">
                <a:solidFill>
                  <a:schemeClr val="tx1"/>
                </a:solidFill>
                <a:effectLst/>
                <a:latin typeface="+mn-lt"/>
                <a:ea typeface="+mn-ea"/>
                <a:cs typeface="+mn-cs"/>
              </a:rPr>
              <a:t>Basically, most applications of neural networks fall into the following five categories:</a:t>
            </a:r>
          </a:p>
          <a:p>
            <a:r>
              <a:rPr lang="en-US" dirty="0"/>
              <a:t>prediction</a:t>
            </a:r>
          </a:p>
          <a:p>
            <a:r>
              <a:rPr lang="en-US" dirty="0"/>
              <a:t>classification</a:t>
            </a:r>
          </a:p>
          <a:p>
            <a:r>
              <a:rPr lang="en-US" dirty="0"/>
              <a:t>data association</a:t>
            </a:r>
          </a:p>
          <a:p>
            <a:r>
              <a:rPr lang="en-US" dirty="0"/>
              <a:t>data conceptualization</a:t>
            </a:r>
          </a:p>
          <a:p>
            <a:r>
              <a:rPr lang="en-US" dirty="0"/>
              <a:t>data filtering</a:t>
            </a:r>
          </a:p>
        </p:txBody>
      </p:sp>
      <p:sp>
        <p:nvSpPr>
          <p:cNvPr id="4" name="Slide Number Placeholder 3"/>
          <p:cNvSpPr>
            <a:spLocks noGrp="1"/>
          </p:cNvSpPr>
          <p:nvPr>
            <p:ph type="sldNum" sz="quarter" idx="10"/>
          </p:nvPr>
        </p:nvSpPr>
        <p:spPr/>
        <p:txBody>
          <a:bodyPr/>
          <a:lstStyle/>
          <a:p>
            <a:fld id="{C4DC45B7-A862-4734-B046-FF56F3B1B3BB}" type="slidenum">
              <a:rPr lang="en-US" smtClean="0"/>
              <a:t>8</a:t>
            </a:fld>
            <a:endParaRPr lang="en-US"/>
          </a:p>
        </p:txBody>
      </p:sp>
    </p:spTree>
    <p:extLst>
      <p:ext uri="{BB962C8B-B14F-4D97-AF65-F5344CB8AC3E}">
        <p14:creationId xmlns:p14="http://schemas.microsoft.com/office/powerpoint/2010/main" val="2105702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personal favorite for the beginners:</a:t>
            </a:r>
          </a:p>
          <a:p>
            <a:endParaRPr lang="en-US" dirty="0"/>
          </a:p>
          <a:p>
            <a:r>
              <a:rPr lang="en-US" dirty="0"/>
              <a:t>R(Data preparation) +-&gt; Python 3.5(base programming language) +-&gt; </a:t>
            </a:r>
            <a:r>
              <a:rPr lang="en-US" dirty="0" err="1"/>
              <a:t>Tensorflow</a:t>
            </a:r>
            <a:r>
              <a:rPr lang="en-US" dirty="0"/>
              <a:t>(Google’s NN library) + </a:t>
            </a:r>
            <a:r>
              <a:rPr lang="en-US" dirty="0" err="1"/>
              <a:t>Keras</a:t>
            </a:r>
            <a:r>
              <a:rPr lang="en-US" dirty="0"/>
              <a:t>(Simplifier package built on top of </a:t>
            </a:r>
            <a:r>
              <a:rPr lang="en-US" dirty="0" err="1"/>
              <a:t>Tensorflow</a:t>
            </a:r>
            <a:r>
              <a:rPr lang="en-US" dirty="0"/>
              <a:t>[Can work with </a:t>
            </a:r>
            <a:r>
              <a:rPr lang="en-US" dirty="0" err="1"/>
              <a:t>theano</a:t>
            </a:r>
            <a:r>
              <a:rPr lang="en-US" dirty="0"/>
              <a:t> or torch]) + </a:t>
            </a:r>
            <a:r>
              <a:rPr lang="en-US" dirty="0" err="1"/>
              <a:t>Hyperas</a:t>
            </a:r>
            <a:r>
              <a:rPr lang="en-US" dirty="0"/>
              <a:t>(based on </a:t>
            </a:r>
            <a:r>
              <a:rPr lang="en-US" dirty="0" err="1"/>
              <a:t>hyperopt</a:t>
            </a:r>
            <a:r>
              <a:rPr lang="en-US" dirty="0"/>
              <a:t>, for hyperparameter optimizer)</a:t>
            </a:r>
          </a:p>
          <a:p>
            <a:endParaRPr lang="en-US" dirty="0"/>
          </a:p>
        </p:txBody>
      </p:sp>
      <p:sp>
        <p:nvSpPr>
          <p:cNvPr id="4" name="Slide Number Placeholder 3"/>
          <p:cNvSpPr>
            <a:spLocks noGrp="1"/>
          </p:cNvSpPr>
          <p:nvPr>
            <p:ph type="sldNum" sz="quarter" idx="10"/>
          </p:nvPr>
        </p:nvSpPr>
        <p:spPr/>
        <p:txBody>
          <a:bodyPr/>
          <a:lstStyle/>
          <a:p>
            <a:fld id="{C4DC45B7-A862-4734-B046-FF56F3B1B3BB}" type="slidenum">
              <a:rPr lang="en-US" smtClean="0"/>
              <a:t>10</a:t>
            </a:fld>
            <a:endParaRPr lang="en-US"/>
          </a:p>
        </p:txBody>
      </p:sp>
    </p:spTree>
    <p:extLst>
      <p:ext uri="{BB962C8B-B14F-4D97-AF65-F5344CB8AC3E}">
        <p14:creationId xmlns:p14="http://schemas.microsoft.com/office/powerpoint/2010/main" val="13930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http://www.asimovinstitute.org/neural-network-zoo/</a:t>
            </a:r>
          </a:p>
        </p:txBody>
      </p:sp>
      <p:sp>
        <p:nvSpPr>
          <p:cNvPr id="4" name="Slide Number Placeholder 3"/>
          <p:cNvSpPr>
            <a:spLocks noGrp="1"/>
          </p:cNvSpPr>
          <p:nvPr>
            <p:ph type="sldNum" sz="quarter" idx="10"/>
          </p:nvPr>
        </p:nvSpPr>
        <p:spPr/>
        <p:txBody>
          <a:bodyPr/>
          <a:lstStyle/>
          <a:p>
            <a:fld id="{C4DC45B7-A862-4734-B046-FF56F3B1B3BB}" type="slidenum">
              <a:rPr lang="en-US" smtClean="0"/>
              <a:t>11</a:t>
            </a:fld>
            <a:endParaRPr lang="en-US"/>
          </a:p>
        </p:txBody>
      </p:sp>
    </p:spTree>
    <p:extLst>
      <p:ext uri="{BB962C8B-B14F-4D97-AF65-F5344CB8AC3E}">
        <p14:creationId xmlns:p14="http://schemas.microsoft.com/office/powerpoint/2010/main" val="1948806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333333"/>
                </a:solidFill>
                <a:latin typeface="Lato"/>
              </a:rPr>
              <a:t>neural networks are used for the purpose of </a:t>
            </a:r>
            <a:r>
              <a:rPr lang="en-US" dirty="0">
                <a:solidFill>
                  <a:srgbClr val="337AB7"/>
                </a:solidFill>
                <a:latin typeface="Lato"/>
              </a:rPr>
              <a:t>unsupervised learning</a:t>
            </a:r>
            <a:r>
              <a:rPr lang="en-US" dirty="0">
                <a:solidFill>
                  <a:srgbClr val="333333"/>
                </a:solidFill>
                <a:latin typeface="Lato"/>
              </a:rPr>
              <a:t>, classification, or regression.</a:t>
            </a:r>
            <a:endParaRPr lang="en-US" dirty="0"/>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neural network performing regression will have one output node, and that node will just multiply the sum of the previous layer’s activations by 1. The result will be ŷ, “y hat”, the network’s estimate, the dependent variable that all your x’s map to.</a:t>
            </a:r>
          </a:p>
          <a:p>
            <a:r>
              <a:rPr lang="en-US" sz="1200" b="0" i="0" kern="1200" dirty="0">
                <a:solidFill>
                  <a:schemeClr val="tx1"/>
                </a:solidFill>
                <a:effectLst/>
                <a:latin typeface="+mn-lt"/>
                <a:ea typeface="+mn-ea"/>
                <a:cs typeface="+mn-cs"/>
              </a:rPr>
              <a:t>To perform backpropagation and make the network learn, you simply compare ŷ to the ground-truth value of y and adjust the weights and biases of the network until error is minimized, much as you would with a classifier. Root-means-squared-error (RMSE) could be the loss function.</a:t>
            </a:r>
          </a:p>
          <a:p>
            <a:r>
              <a:rPr lang="en-US" sz="1200" b="0" i="0" kern="1200" dirty="0">
                <a:solidFill>
                  <a:schemeClr val="tx1"/>
                </a:solidFill>
                <a:effectLst/>
                <a:latin typeface="+mn-lt"/>
                <a:ea typeface="+mn-ea"/>
                <a:cs typeface="+mn-cs"/>
              </a:rPr>
              <a:t>In this way, you can use a neural network to get the function relating an arbitrary number of independent variables x to a dependent variable y that you’re trying to predict.</a:t>
            </a:r>
          </a:p>
          <a:p>
            <a:endParaRPr lang="en-US" dirty="0"/>
          </a:p>
        </p:txBody>
      </p:sp>
      <p:sp>
        <p:nvSpPr>
          <p:cNvPr id="4" name="Slide Number Placeholder 3"/>
          <p:cNvSpPr>
            <a:spLocks noGrp="1"/>
          </p:cNvSpPr>
          <p:nvPr>
            <p:ph type="sldNum" sz="quarter" idx="10"/>
          </p:nvPr>
        </p:nvSpPr>
        <p:spPr/>
        <p:txBody>
          <a:bodyPr/>
          <a:lstStyle/>
          <a:p>
            <a:fld id="{C4DC45B7-A862-4734-B046-FF56F3B1B3BB}" type="slidenum">
              <a:rPr lang="en-US" smtClean="0"/>
              <a:t>13</a:t>
            </a:fld>
            <a:endParaRPr lang="en-US"/>
          </a:p>
        </p:txBody>
      </p:sp>
    </p:spTree>
    <p:extLst>
      <p:ext uri="{BB962C8B-B14F-4D97-AF65-F5344CB8AC3E}">
        <p14:creationId xmlns:p14="http://schemas.microsoft.com/office/powerpoint/2010/main" val="536704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https://github.com/hyperopt/hyperopt</a:t>
            </a:r>
          </a:p>
          <a:p>
            <a:r>
              <a:rPr lang="en-US" dirty="0"/>
              <a:t>https://github.com/maxpumperla/hyperas</a:t>
            </a:r>
          </a:p>
        </p:txBody>
      </p:sp>
      <p:sp>
        <p:nvSpPr>
          <p:cNvPr id="4" name="Slide Number Placeholder 3"/>
          <p:cNvSpPr>
            <a:spLocks noGrp="1"/>
          </p:cNvSpPr>
          <p:nvPr>
            <p:ph type="sldNum" sz="quarter" idx="10"/>
          </p:nvPr>
        </p:nvSpPr>
        <p:spPr/>
        <p:txBody>
          <a:bodyPr/>
          <a:lstStyle/>
          <a:p>
            <a:fld id="{C4DC45B7-A862-4734-B046-FF56F3B1B3BB}" type="slidenum">
              <a:rPr lang="en-US" smtClean="0"/>
              <a:t>14</a:t>
            </a:fld>
            <a:endParaRPr lang="en-US"/>
          </a:p>
        </p:txBody>
      </p:sp>
    </p:spTree>
    <p:extLst>
      <p:ext uri="{BB962C8B-B14F-4D97-AF65-F5344CB8AC3E}">
        <p14:creationId xmlns:p14="http://schemas.microsoft.com/office/powerpoint/2010/main" val="4147164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0103AB13-E766-4BA5-9CB8-69CE50C6D60B}"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1676782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0103AB13-E766-4BA5-9CB8-69CE50C6D60B}"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3132753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0103AB13-E766-4BA5-9CB8-69CE50C6D60B}"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666592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0103AB13-E766-4BA5-9CB8-69CE50C6D60B}"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2719804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103AB13-E766-4BA5-9CB8-69CE50C6D60B}"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2716652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0103AB13-E766-4BA5-9CB8-69CE50C6D60B}"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941774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0103AB13-E766-4BA5-9CB8-69CE50C6D60B}" type="datetimeFigureOut">
              <a:rPr lang="en-US" smtClean="0"/>
              <a:t>6/17/2018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3558497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0103AB13-E766-4BA5-9CB8-69CE50C6D60B}" type="datetimeFigureOut">
              <a:rPr lang="en-US" smtClean="0"/>
              <a:t>6/17/2018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1534961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03AB13-E766-4BA5-9CB8-69CE50C6D60B}" type="datetimeFigureOut">
              <a:rPr lang="en-US" smtClean="0"/>
              <a:t>6/17/2018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3341227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03AB13-E766-4BA5-9CB8-69CE50C6D60B}"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1296693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03AB13-E766-4BA5-9CB8-69CE50C6D60B}"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0E297F-C90C-4424-B3E2-0407E60562CB}" type="slidenum">
              <a:rPr lang="en-US" smtClean="0"/>
              <a:t>‹#›</a:t>
            </a:fld>
            <a:endParaRPr lang="en-US"/>
          </a:p>
        </p:txBody>
      </p:sp>
    </p:spTree>
    <p:extLst>
      <p:ext uri="{BB962C8B-B14F-4D97-AF65-F5344CB8AC3E}">
        <p14:creationId xmlns:p14="http://schemas.microsoft.com/office/powerpoint/2010/main" val="2134762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03AB13-E766-4BA5-9CB8-69CE50C6D60B}" type="datetimeFigureOut">
              <a:rPr lang="en-US" smtClean="0"/>
              <a:t>6/17/2018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0E297F-C90C-4424-B3E2-0407E60562CB}" type="slidenum">
              <a:rPr lang="en-US" smtClean="0"/>
              <a:t>‹#›</a:t>
            </a:fld>
            <a:endParaRPr lang="en-US"/>
          </a:p>
        </p:txBody>
      </p:sp>
    </p:spTree>
    <p:extLst>
      <p:ext uri="{BB962C8B-B14F-4D97-AF65-F5344CB8AC3E}">
        <p14:creationId xmlns:p14="http://schemas.microsoft.com/office/powerpoint/2010/main" val="3512962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jpe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png"/><Relationship Id="rId9"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gif"/><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Deep learning</a:t>
            </a:r>
          </a:p>
        </p:txBody>
      </p:sp>
    </p:spTree>
    <p:extLst>
      <p:ext uri="{BB962C8B-B14F-4D97-AF65-F5344CB8AC3E}">
        <p14:creationId xmlns:p14="http://schemas.microsoft.com/office/powerpoint/2010/main" val="5004281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429367"/>
          </a:xfrm>
        </p:spPr>
        <p:txBody>
          <a:bodyPr>
            <a:normAutofit fontScale="92500" lnSpcReduction="10000"/>
          </a:bodyPr>
          <a:lstStyle/>
          <a:p>
            <a:r>
              <a:rPr lang="en-US" dirty="0"/>
              <a:t>What the minimal must have’s to run a NN?</a:t>
            </a:r>
          </a:p>
        </p:txBody>
      </p:sp>
      <p:pic>
        <p:nvPicPr>
          <p:cNvPr id="10242"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436" y="1503255"/>
            <a:ext cx="6504986" cy="3664696"/>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Related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8662" y="1503255"/>
            <a:ext cx="6068992" cy="3664696"/>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Related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8542" y="4948919"/>
            <a:ext cx="3599726" cy="1875099"/>
          </a:xfrm>
          <a:prstGeom prst="rect">
            <a:avLst/>
          </a:prstGeom>
          <a:noFill/>
          <a:extLst>
            <a:ext uri="{909E8E84-426E-40DD-AFC4-6F175D3DCCD1}">
              <a14:hiddenFill xmlns:a14="http://schemas.microsoft.com/office/drawing/2010/main">
                <a:solidFill>
                  <a:srgbClr val="FFFFFF"/>
                </a:solidFill>
              </a14:hiddenFill>
            </a:ext>
          </a:extLst>
        </p:spPr>
      </p:pic>
      <p:pic>
        <p:nvPicPr>
          <p:cNvPr id="10248" name="Picture 8" descr="Image result for python 3.5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3497" y="5167951"/>
            <a:ext cx="1438864" cy="1591935"/>
          </a:xfrm>
          <a:prstGeom prst="rect">
            <a:avLst/>
          </a:prstGeom>
          <a:noFill/>
          <a:extLst>
            <a:ext uri="{909E8E84-426E-40DD-AFC4-6F175D3DCCD1}">
              <a14:hiddenFill xmlns:a14="http://schemas.microsoft.com/office/drawing/2010/main">
                <a:solidFill>
                  <a:srgbClr val="FFFFFF"/>
                </a:solidFill>
              </a14:hiddenFill>
            </a:ext>
          </a:extLst>
        </p:spPr>
      </p:pic>
      <p:pic>
        <p:nvPicPr>
          <p:cNvPr id="10250" name="Picture 10" descr="Image result for python 3.5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2362" y="5186488"/>
            <a:ext cx="1958758" cy="1669396"/>
          </a:xfrm>
          <a:prstGeom prst="rect">
            <a:avLst/>
          </a:prstGeom>
          <a:noFill/>
          <a:extLst>
            <a:ext uri="{909E8E84-426E-40DD-AFC4-6F175D3DCCD1}">
              <a14:hiddenFill xmlns:a14="http://schemas.microsoft.com/office/drawing/2010/main">
                <a:solidFill>
                  <a:srgbClr val="FFFFFF"/>
                </a:solidFill>
              </a14:hiddenFill>
            </a:ext>
          </a:extLst>
        </p:spPr>
      </p:pic>
      <p:pic>
        <p:nvPicPr>
          <p:cNvPr id="10254" name="Picture 14" descr="Image result for R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35690" y="5313810"/>
            <a:ext cx="1512419" cy="1323366"/>
          </a:xfrm>
          <a:prstGeom prst="rect">
            <a:avLst/>
          </a:prstGeom>
          <a:noFill/>
          <a:extLst>
            <a:ext uri="{909E8E84-426E-40DD-AFC4-6F175D3DCCD1}">
              <a14:hiddenFill xmlns:a14="http://schemas.microsoft.com/office/drawing/2010/main">
                <a:solidFill>
                  <a:srgbClr val="FFFFFF"/>
                </a:solidFill>
              </a14:hiddenFill>
            </a:ext>
          </a:extLst>
        </p:spPr>
      </p:pic>
      <p:pic>
        <p:nvPicPr>
          <p:cNvPr id="10258" name="Picture 18" descr="Image result for keras logo"/>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58388" y="5367809"/>
            <a:ext cx="2469266" cy="1269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6519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Different types of NN?</a:t>
            </a:r>
          </a:p>
        </p:txBody>
      </p:sp>
      <p:pic>
        <p:nvPicPr>
          <p:cNvPr id="2052" name="Picture 4" descr="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t="12877"/>
          <a:stretch/>
        </p:blipFill>
        <p:spPr bwMode="auto">
          <a:xfrm>
            <a:off x="132144" y="1946287"/>
            <a:ext cx="7021397" cy="436945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lated image"/>
          <p:cNvPicPr>
            <a:picLocks noChangeAspect="1" noChangeArrowheads="1"/>
          </p:cNvPicPr>
          <p:nvPr/>
        </p:nvPicPr>
        <p:blipFill rotWithShape="1">
          <a:blip r:embed="rId4">
            <a:extLst>
              <a:ext uri="{28A0092B-C50C-407E-A947-70E740481C1C}">
                <a14:useLocalDpi xmlns:a14="http://schemas.microsoft.com/office/drawing/2010/main" val="0"/>
              </a:ext>
            </a:extLst>
          </a:blip>
          <a:srcRect t="3899" r="4762" b="4564"/>
          <a:stretch/>
        </p:blipFill>
        <p:spPr bwMode="auto">
          <a:xfrm>
            <a:off x="7127918" y="1643750"/>
            <a:ext cx="4931938" cy="508514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Related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06742" y="92665"/>
            <a:ext cx="3453114" cy="155108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2381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What is Deep learning? </a:t>
            </a:r>
          </a:p>
          <a:p>
            <a:endParaRPr lang="en-US" dirty="0"/>
          </a:p>
        </p:txBody>
      </p:sp>
      <p:pic>
        <p:nvPicPr>
          <p:cNvPr id="6146" name="Picture 2" descr="Image result for neural networks in the world of machine learning"/>
          <p:cNvPicPr>
            <a:picLocks noChangeAspect="1" noChangeArrowheads="1"/>
          </p:cNvPicPr>
          <p:nvPr/>
        </p:nvPicPr>
        <p:blipFill rotWithShape="1">
          <a:blip r:embed="rId2">
            <a:extLst>
              <a:ext uri="{28A0092B-C50C-407E-A947-70E740481C1C}">
                <a14:useLocalDpi xmlns:a14="http://schemas.microsoft.com/office/drawing/2010/main" val="0"/>
              </a:ext>
            </a:extLst>
          </a:blip>
          <a:srcRect t="11661" b="15231"/>
          <a:stretch/>
        </p:blipFill>
        <p:spPr bwMode="auto">
          <a:xfrm>
            <a:off x="0" y="1590152"/>
            <a:ext cx="8926108" cy="192116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neural networks over the ti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3721607"/>
            <a:ext cx="7272669" cy="267092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fortunedotcom.files.wordpress.com/2016/09/lrn-10-01-16-neural-networks-e1474990995824.png"/>
          <p:cNvPicPr>
            <a:picLocks noChangeAspect="1" noChangeArrowheads="1"/>
          </p:cNvPicPr>
          <p:nvPr/>
        </p:nvPicPr>
        <p:blipFill rotWithShape="1">
          <a:blip r:embed="rId4">
            <a:extLst>
              <a:ext uri="{28A0092B-C50C-407E-A947-70E740481C1C}">
                <a14:useLocalDpi xmlns:a14="http://schemas.microsoft.com/office/drawing/2010/main" val="0"/>
              </a:ext>
            </a:extLst>
          </a:blip>
          <a:srcRect t="2999" r="8040" b="2171"/>
          <a:stretch/>
        </p:blipFill>
        <p:spPr bwMode="auto">
          <a:xfrm>
            <a:off x="8926108" y="99310"/>
            <a:ext cx="3173744" cy="6503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6670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71087"/>
          </a:xfrm>
        </p:spPr>
        <p:txBody>
          <a:bodyPr>
            <a:normAutofit/>
          </a:bodyPr>
          <a:lstStyle/>
          <a:p>
            <a:r>
              <a:rPr lang="en-US" dirty="0"/>
              <a:t>How to prepare the data for the NN?</a:t>
            </a:r>
          </a:p>
        </p:txBody>
      </p:sp>
      <p:sp>
        <p:nvSpPr>
          <p:cNvPr id="4" name="Rectangle 3"/>
          <p:cNvSpPr/>
          <p:nvPr/>
        </p:nvSpPr>
        <p:spPr>
          <a:xfrm>
            <a:off x="9114544" y="1174765"/>
            <a:ext cx="2534605" cy="369332"/>
          </a:xfrm>
          <a:prstGeom prst="rect">
            <a:avLst/>
          </a:prstGeom>
        </p:spPr>
        <p:txBody>
          <a:bodyPr wrap="none">
            <a:spAutoFit/>
          </a:bodyPr>
          <a:lstStyle/>
          <a:p>
            <a:r>
              <a:rPr lang="en-US" dirty="0"/>
              <a:t>Neural Network in action</a:t>
            </a:r>
          </a:p>
        </p:txBody>
      </p:sp>
      <p:pic>
        <p:nvPicPr>
          <p:cNvPr id="5" name="Picture 2" descr="Image result for neural network library for python vs R"/>
          <p:cNvPicPr>
            <a:picLocks noChangeAspect="1" noChangeArrowheads="1"/>
          </p:cNvPicPr>
          <p:nvPr/>
        </p:nvPicPr>
        <p:blipFill rotWithShape="1">
          <a:blip r:embed="rId3">
            <a:extLst>
              <a:ext uri="{28A0092B-C50C-407E-A947-70E740481C1C}">
                <a14:useLocalDpi xmlns:a14="http://schemas.microsoft.com/office/drawing/2010/main" val="0"/>
              </a:ext>
            </a:extLst>
          </a:blip>
          <a:srcRect l="67835" b="17464"/>
          <a:stretch/>
        </p:blipFill>
        <p:spPr bwMode="auto">
          <a:xfrm>
            <a:off x="9016410" y="1593480"/>
            <a:ext cx="2730875" cy="238970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271184" y="2336801"/>
            <a:ext cx="5418666" cy="268675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TextBox 6"/>
          <p:cNvSpPr txBox="1"/>
          <p:nvPr/>
        </p:nvSpPr>
        <p:spPr>
          <a:xfrm>
            <a:off x="2271183" y="1988996"/>
            <a:ext cx="1514828" cy="369332"/>
          </a:xfrm>
          <a:prstGeom prst="rect">
            <a:avLst/>
          </a:prstGeom>
          <a:noFill/>
        </p:spPr>
        <p:txBody>
          <a:bodyPr wrap="square" rtlCol="0">
            <a:spAutoFit/>
          </a:bodyPr>
          <a:lstStyle/>
          <a:p>
            <a:r>
              <a:rPr lang="en-US" dirty="0"/>
              <a:t>Overall Data*</a:t>
            </a:r>
          </a:p>
        </p:txBody>
      </p:sp>
      <p:cxnSp>
        <p:nvCxnSpPr>
          <p:cNvPr id="9" name="Straight Connector 8"/>
          <p:cNvCxnSpPr/>
          <p:nvPr/>
        </p:nvCxnSpPr>
        <p:spPr>
          <a:xfrm flipH="1">
            <a:off x="6130761" y="2336801"/>
            <a:ext cx="11289" cy="2686755"/>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flipV="1">
            <a:off x="2271184" y="4421967"/>
            <a:ext cx="5418666" cy="14566"/>
          </a:xfrm>
          <a:prstGeom prst="line">
            <a:avLst/>
          </a:prstGeom>
        </p:spPr>
        <p:style>
          <a:lnRef idx="1">
            <a:schemeClr val="dk1"/>
          </a:lnRef>
          <a:fillRef idx="0">
            <a:schemeClr val="dk1"/>
          </a:fillRef>
          <a:effectRef idx="0">
            <a:schemeClr val="dk1"/>
          </a:effectRef>
          <a:fontRef idx="minor">
            <a:schemeClr val="tx1"/>
          </a:fontRef>
        </p:style>
      </p:cxnSp>
      <p:sp>
        <p:nvSpPr>
          <p:cNvPr id="12" name="TextBox 11"/>
          <p:cNvSpPr txBox="1"/>
          <p:nvPr/>
        </p:nvSpPr>
        <p:spPr>
          <a:xfrm>
            <a:off x="3563454" y="2370668"/>
            <a:ext cx="1622778" cy="369332"/>
          </a:xfrm>
          <a:prstGeom prst="rect">
            <a:avLst/>
          </a:prstGeom>
          <a:noFill/>
        </p:spPr>
        <p:txBody>
          <a:bodyPr wrap="square" rtlCol="0">
            <a:spAutoFit/>
          </a:bodyPr>
          <a:lstStyle/>
          <a:p>
            <a:r>
              <a:rPr lang="en-US" dirty="0" err="1"/>
              <a:t>Training_X</a:t>
            </a:r>
            <a:endParaRPr lang="en-US" dirty="0"/>
          </a:p>
        </p:txBody>
      </p:sp>
      <p:sp>
        <p:nvSpPr>
          <p:cNvPr id="14" name="TextBox 13"/>
          <p:cNvSpPr txBox="1"/>
          <p:nvPr/>
        </p:nvSpPr>
        <p:spPr>
          <a:xfrm>
            <a:off x="3696405" y="4545637"/>
            <a:ext cx="804333" cy="369332"/>
          </a:xfrm>
          <a:prstGeom prst="rect">
            <a:avLst/>
          </a:prstGeom>
          <a:noFill/>
        </p:spPr>
        <p:txBody>
          <a:bodyPr wrap="square" rtlCol="0">
            <a:spAutoFit/>
          </a:bodyPr>
          <a:lstStyle/>
          <a:p>
            <a:r>
              <a:rPr lang="en-US" dirty="0" err="1"/>
              <a:t>Test_X</a:t>
            </a:r>
            <a:endParaRPr lang="en-US" dirty="0"/>
          </a:p>
        </p:txBody>
      </p:sp>
      <p:sp>
        <p:nvSpPr>
          <p:cNvPr id="15" name="TextBox 14"/>
          <p:cNvSpPr txBox="1"/>
          <p:nvPr/>
        </p:nvSpPr>
        <p:spPr>
          <a:xfrm>
            <a:off x="6367268" y="2415823"/>
            <a:ext cx="1288054" cy="369332"/>
          </a:xfrm>
          <a:prstGeom prst="rect">
            <a:avLst/>
          </a:prstGeom>
          <a:noFill/>
        </p:spPr>
        <p:txBody>
          <a:bodyPr wrap="square" rtlCol="0">
            <a:spAutoFit/>
          </a:bodyPr>
          <a:lstStyle/>
          <a:p>
            <a:r>
              <a:rPr lang="en-US" dirty="0" err="1"/>
              <a:t>Training_Y</a:t>
            </a:r>
            <a:endParaRPr lang="en-US" dirty="0"/>
          </a:p>
        </p:txBody>
      </p:sp>
      <p:sp>
        <p:nvSpPr>
          <p:cNvPr id="16" name="TextBox 15"/>
          <p:cNvSpPr txBox="1"/>
          <p:nvPr/>
        </p:nvSpPr>
        <p:spPr>
          <a:xfrm>
            <a:off x="6534149" y="4575541"/>
            <a:ext cx="798689" cy="369332"/>
          </a:xfrm>
          <a:prstGeom prst="rect">
            <a:avLst/>
          </a:prstGeom>
          <a:noFill/>
        </p:spPr>
        <p:txBody>
          <a:bodyPr wrap="square" rtlCol="0">
            <a:spAutoFit/>
          </a:bodyPr>
          <a:lstStyle>
            <a:defPPr>
              <a:defRPr lang="en-US"/>
            </a:defPPr>
          </a:lstStyle>
          <a:p>
            <a:r>
              <a:rPr lang="en-US" dirty="0" err="1"/>
              <a:t>Test_Y</a:t>
            </a:r>
            <a:endParaRPr lang="en-US" dirty="0"/>
          </a:p>
        </p:txBody>
      </p:sp>
      <p:sp>
        <p:nvSpPr>
          <p:cNvPr id="13" name="TextBox 12"/>
          <p:cNvSpPr txBox="1"/>
          <p:nvPr/>
        </p:nvSpPr>
        <p:spPr>
          <a:xfrm>
            <a:off x="7628066" y="1981526"/>
            <a:ext cx="1121171" cy="2646878"/>
          </a:xfrm>
          <a:prstGeom prst="rect">
            <a:avLst/>
          </a:prstGeom>
          <a:noFill/>
        </p:spPr>
        <p:txBody>
          <a:bodyPr wrap="square" rtlCol="0">
            <a:spAutoFit/>
          </a:bodyPr>
          <a:lstStyle/>
          <a:p>
            <a:r>
              <a:rPr lang="en-US" sz="16600" dirty="0">
                <a:latin typeface="Agency FB" panose="020B0503020202020204" pitchFamily="34" charset="0"/>
              </a:rPr>
              <a:t>}</a:t>
            </a:r>
            <a:endParaRPr lang="en-US" sz="16600" dirty="0"/>
          </a:p>
        </p:txBody>
      </p:sp>
      <p:sp>
        <p:nvSpPr>
          <p:cNvPr id="17" name="TextBox 16"/>
          <p:cNvSpPr txBox="1"/>
          <p:nvPr/>
        </p:nvSpPr>
        <p:spPr>
          <a:xfrm>
            <a:off x="8380562" y="2298865"/>
            <a:ext cx="368675" cy="2031325"/>
          </a:xfrm>
          <a:prstGeom prst="rect">
            <a:avLst/>
          </a:prstGeom>
          <a:noFill/>
        </p:spPr>
        <p:txBody>
          <a:bodyPr wrap="square" rtlCol="0">
            <a:spAutoFit/>
          </a:bodyPr>
          <a:lstStyle/>
          <a:p>
            <a:r>
              <a:rPr lang="en-US" sz="1400" dirty="0"/>
              <a:t>R</a:t>
            </a:r>
          </a:p>
          <a:p>
            <a:r>
              <a:rPr lang="en-US" sz="1400" dirty="0"/>
              <a:t>A</a:t>
            </a:r>
          </a:p>
          <a:p>
            <a:r>
              <a:rPr lang="en-US" sz="1400" dirty="0"/>
              <a:t>N</a:t>
            </a:r>
          </a:p>
          <a:p>
            <a:r>
              <a:rPr lang="en-US" sz="1400" dirty="0"/>
              <a:t>D</a:t>
            </a:r>
          </a:p>
          <a:p>
            <a:r>
              <a:rPr lang="en-US" sz="1400" dirty="0"/>
              <a:t>O</a:t>
            </a:r>
          </a:p>
          <a:p>
            <a:r>
              <a:rPr lang="en-US" sz="1400" dirty="0"/>
              <a:t>M</a:t>
            </a:r>
          </a:p>
          <a:p>
            <a:r>
              <a:rPr lang="en-US" sz="1400" dirty="0"/>
              <a:t>I</a:t>
            </a:r>
          </a:p>
          <a:p>
            <a:r>
              <a:rPr lang="en-US" sz="1400" dirty="0"/>
              <a:t>Z</a:t>
            </a:r>
          </a:p>
          <a:p>
            <a:r>
              <a:rPr lang="en-US" sz="1400" dirty="0"/>
              <a:t>E</a:t>
            </a:r>
          </a:p>
        </p:txBody>
      </p:sp>
      <p:sp>
        <p:nvSpPr>
          <p:cNvPr id="18" name="TextBox 17"/>
          <p:cNvSpPr txBox="1"/>
          <p:nvPr/>
        </p:nvSpPr>
        <p:spPr>
          <a:xfrm>
            <a:off x="9530" y="3269737"/>
            <a:ext cx="2404533" cy="369332"/>
          </a:xfrm>
          <a:prstGeom prst="rect">
            <a:avLst/>
          </a:prstGeom>
          <a:noFill/>
        </p:spPr>
        <p:txBody>
          <a:bodyPr wrap="square" rtlCol="0">
            <a:spAutoFit/>
          </a:bodyPr>
          <a:lstStyle/>
          <a:p>
            <a:r>
              <a:rPr lang="en-US" dirty="0"/>
              <a:t>Classification Problems</a:t>
            </a:r>
          </a:p>
        </p:txBody>
      </p:sp>
      <p:sp>
        <p:nvSpPr>
          <p:cNvPr id="19" name="Rectangle 18"/>
          <p:cNvSpPr/>
          <p:nvPr/>
        </p:nvSpPr>
        <p:spPr>
          <a:xfrm>
            <a:off x="8769021" y="6488668"/>
            <a:ext cx="3422979" cy="369332"/>
          </a:xfrm>
          <a:prstGeom prst="rect">
            <a:avLst/>
          </a:prstGeom>
        </p:spPr>
        <p:txBody>
          <a:bodyPr wrap="square">
            <a:spAutoFit/>
          </a:bodyPr>
          <a:lstStyle/>
          <a:p>
            <a:r>
              <a:rPr lang="en-US" i="1" dirty="0">
                <a:solidFill>
                  <a:srgbClr val="000000"/>
                </a:solidFill>
                <a:latin typeface="adelle-sans"/>
              </a:rPr>
              <a:t>*</a:t>
            </a:r>
            <a:r>
              <a:rPr lang="en-US" sz="800" i="1" dirty="0">
                <a:solidFill>
                  <a:srgbClr val="000000"/>
                </a:solidFill>
                <a:latin typeface="adelle-sans"/>
              </a:rPr>
              <a:t>Dr. James McCaffrey works for Microsoft Research in Redmond, WA</a:t>
            </a:r>
            <a:endParaRPr lang="en-US" sz="800" dirty="0"/>
          </a:p>
        </p:txBody>
      </p:sp>
      <p:sp>
        <p:nvSpPr>
          <p:cNvPr id="20" name="Rectangle 19"/>
          <p:cNvSpPr/>
          <p:nvPr/>
        </p:nvSpPr>
        <p:spPr>
          <a:xfrm>
            <a:off x="6163660" y="2768256"/>
            <a:ext cx="1526190" cy="1631216"/>
          </a:xfrm>
          <a:prstGeom prst="rect">
            <a:avLst/>
          </a:prstGeom>
        </p:spPr>
        <p:txBody>
          <a:bodyPr wrap="square">
            <a:spAutoFit/>
          </a:bodyPr>
          <a:lstStyle/>
          <a:p>
            <a:pPr marL="285750" indent="-285750">
              <a:buFont typeface="Arial" panose="020B0604020202020204" pitchFamily="34" charset="0"/>
              <a:buChar char="•"/>
            </a:pPr>
            <a:r>
              <a:rPr lang="en-US" sz="1000" dirty="0">
                <a:solidFill>
                  <a:srgbClr val="000000"/>
                </a:solidFill>
                <a:latin typeface="adelle-sans"/>
              </a:rPr>
              <a:t>Binary Y data: use 0.0 or 1.0 encoding.</a:t>
            </a:r>
          </a:p>
          <a:p>
            <a:pPr marL="285750" indent="-285750">
              <a:buFont typeface="Arial" panose="020B0604020202020204" pitchFamily="34" charset="0"/>
              <a:buChar char="•"/>
            </a:pPr>
            <a:r>
              <a:rPr lang="en-US" sz="1000" dirty="0">
                <a:solidFill>
                  <a:srgbClr val="000000"/>
                </a:solidFill>
                <a:latin typeface="adelle-sans"/>
              </a:rPr>
              <a:t>Categorical Y data: use dummy encoding such as [0.0, 0.0, 1.0] or [1.0, 0.0, 0.0].</a:t>
            </a:r>
          </a:p>
          <a:p>
            <a:pPr marL="285750" indent="-285750">
              <a:buFont typeface="Arial" panose="020B0604020202020204" pitchFamily="34" charset="0"/>
              <a:buChar char="•"/>
            </a:pPr>
            <a:r>
              <a:rPr lang="en-US" sz="1000" dirty="0">
                <a:solidFill>
                  <a:srgbClr val="000000"/>
                </a:solidFill>
                <a:latin typeface="adelle-sans"/>
              </a:rPr>
              <a:t>Numeric Y data: do not normalize.</a:t>
            </a:r>
            <a:endParaRPr lang="en-US" sz="1000" b="0" i="0" dirty="0">
              <a:solidFill>
                <a:srgbClr val="000000"/>
              </a:solidFill>
              <a:effectLst/>
              <a:latin typeface="adelle-sans"/>
            </a:endParaRPr>
          </a:p>
        </p:txBody>
      </p:sp>
      <p:sp>
        <p:nvSpPr>
          <p:cNvPr id="21" name="TextBox 20"/>
          <p:cNvSpPr txBox="1"/>
          <p:nvPr/>
        </p:nvSpPr>
        <p:spPr>
          <a:xfrm>
            <a:off x="8610923" y="4748275"/>
            <a:ext cx="3437305" cy="2000548"/>
          </a:xfrm>
          <a:prstGeom prst="rect">
            <a:avLst/>
          </a:prstGeom>
          <a:noFill/>
        </p:spPr>
        <p:txBody>
          <a:bodyPr wrap="square" rtlCol="0">
            <a:spAutoFit/>
          </a:bodyPr>
          <a:lstStyle/>
          <a:p>
            <a:r>
              <a:rPr lang="en-US" sz="1200" dirty="0"/>
              <a:t>3 Personal rules of data preparation:</a:t>
            </a:r>
          </a:p>
          <a:p>
            <a:endParaRPr lang="en-US" sz="1200" dirty="0"/>
          </a:p>
          <a:p>
            <a:pPr marL="342900" indent="-342900">
              <a:buAutoNum type="arabicPeriod"/>
            </a:pPr>
            <a:r>
              <a:rPr lang="en-US" sz="1200" dirty="0"/>
              <a:t>Get rid of outliers.(Only the obvious crazy one’s.)</a:t>
            </a:r>
          </a:p>
          <a:p>
            <a:pPr marL="342900" indent="-342900">
              <a:buAutoNum type="arabicPeriod"/>
            </a:pPr>
            <a:r>
              <a:rPr lang="en-US" sz="1200" dirty="0"/>
              <a:t>Convert/normalize each column to numeric data. Maintain lookup tables to know what those number meant.</a:t>
            </a:r>
          </a:p>
          <a:p>
            <a:pPr marL="342900" indent="-342900">
              <a:buAutoNum type="arabicPeriod"/>
            </a:pPr>
            <a:r>
              <a:rPr lang="en-US" sz="1200" dirty="0"/>
              <a:t>Randomize/shuffle well within your test data.</a:t>
            </a:r>
          </a:p>
          <a:p>
            <a:pPr marL="342900" indent="-342900">
              <a:buAutoNum type="arabicPeriod"/>
            </a:pPr>
            <a:r>
              <a:rPr lang="en-US" sz="1200" dirty="0"/>
              <a:t>Split into </a:t>
            </a:r>
            <a:r>
              <a:rPr lang="en-US" sz="1200" dirty="0" err="1"/>
              <a:t>training_x</a:t>
            </a:r>
            <a:r>
              <a:rPr lang="en-US" sz="1200" dirty="0"/>
              <a:t>/</a:t>
            </a:r>
            <a:r>
              <a:rPr lang="en-US" sz="1200" dirty="0" err="1"/>
              <a:t>training_y</a:t>
            </a:r>
            <a:r>
              <a:rPr lang="en-US" sz="1200" dirty="0"/>
              <a:t> , </a:t>
            </a:r>
            <a:r>
              <a:rPr lang="en-US" sz="1200" dirty="0" err="1"/>
              <a:t>test_x</a:t>
            </a:r>
            <a:r>
              <a:rPr lang="en-US" sz="1200" dirty="0"/>
              <a:t>/</a:t>
            </a:r>
            <a:r>
              <a:rPr lang="en-US" sz="1200" dirty="0" err="1"/>
              <a:t>test_y</a:t>
            </a:r>
            <a:r>
              <a:rPr lang="en-US" sz="1200" dirty="0"/>
              <a:t>.</a:t>
            </a:r>
          </a:p>
          <a:p>
            <a:pPr marL="342900" indent="-342900">
              <a:buAutoNum type="arabicPeriod"/>
            </a:pPr>
            <a:endParaRPr lang="en-US" sz="1600" dirty="0"/>
          </a:p>
        </p:txBody>
      </p:sp>
      <p:sp>
        <p:nvSpPr>
          <p:cNvPr id="22" name="TextBox 21"/>
          <p:cNvSpPr txBox="1"/>
          <p:nvPr/>
        </p:nvSpPr>
        <p:spPr>
          <a:xfrm>
            <a:off x="2271185" y="2875725"/>
            <a:ext cx="3837966"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0000"/>
                </a:solidFill>
                <a:latin typeface="adelle-sans"/>
              </a:rPr>
              <a:t>Binary X data: use -1.0 or +1.0 encoding.</a:t>
            </a:r>
          </a:p>
          <a:p>
            <a:pPr marL="285750" indent="-285750">
              <a:buFont typeface="Arial" panose="020B0604020202020204" pitchFamily="34" charset="0"/>
              <a:buChar char="•"/>
            </a:pPr>
            <a:r>
              <a:rPr lang="en-US" sz="1400" dirty="0">
                <a:solidFill>
                  <a:srgbClr val="000000"/>
                </a:solidFill>
                <a:latin typeface="adelle-sans"/>
              </a:rPr>
              <a:t>Categorical X data: use effects encoding such as [0.0, 0.0, 1.0] or [-1.0, -1.0, -1.0].</a:t>
            </a:r>
          </a:p>
          <a:p>
            <a:pPr marL="285750" indent="-285750">
              <a:buFont typeface="Arial" panose="020B0604020202020204" pitchFamily="34" charset="0"/>
              <a:buChar char="•"/>
            </a:pPr>
            <a:r>
              <a:rPr lang="en-US" sz="1400" dirty="0">
                <a:solidFill>
                  <a:srgbClr val="000000"/>
                </a:solidFill>
                <a:latin typeface="adelle-sans"/>
              </a:rPr>
              <a:t>Numeric X data: use (x - mean) / </a:t>
            </a:r>
            <a:r>
              <a:rPr lang="en-US" sz="1400" dirty="0" err="1">
                <a:solidFill>
                  <a:srgbClr val="000000"/>
                </a:solidFill>
                <a:latin typeface="adelle-sans"/>
              </a:rPr>
              <a:t>stddev</a:t>
            </a:r>
            <a:r>
              <a:rPr lang="en-US" sz="1400" dirty="0">
                <a:solidFill>
                  <a:srgbClr val="000000"/>
                </a:solidFill>
                <a:latin typeface="adelle-sans"/>
              </a:rPr>
              <a:t> normalization.</a:t>
            </a:r>
          </a:p>
        </p:txBody>
      </p:sp>
      <p:pic>
        <p:nvPicPr>
          <p:cNvPr id="3076" name="Picture 4" descr="Alt tex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3570" y="5117683"/>
            <a:ext cx="2239356" cy="161737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p:cNvSpPr txBox="1"/>
          <p:nvPr/>
        </p:nvSpPr>
        <p:spPr>
          <a:xfrm>
            <a:off x="29763" y="5715382"/>
            <a:ext cx="2569580" cy="369332"/>
          </a:xfrm>
          <a:prstGeom prst="rect">
            <a:avLst/>
          </a:prstGeom>
          <a:noFill/>
        </p:spPr>
        <p:txBody>
          <a:bodyPr wrap="square" rtlCol="0">
            <a:spAutoFit/>
          </a:bodyPr>
          <a:lstStyle/>
          <a:p>
            <a:r>
              <a:rPr lang="en-US" dirty="0"/>
              <a:t>Regression Problems</a:t>
            </a:r>
          </a:p>
        </p:txBody>
      </p:sp>
      <p:sp>
        <p:nvSpPr>
          <p:cNvPr id="28" name="TextBox 27"/>
          <p:cNvSpPr txBox="1"/>
          <p:nvPr/>
        </p:nvSpPr>
        <p:spPr>
          <a:xfrm>
            <a:off x="4591050" y="5117683"/>
            <a:ext cx="3597601" cy="1646605"/>
          </a:xfrm>
          <a:prstGeom prst="rect">
            <a:avLst/>
          </a:prstGeom>
          <a:noFill/>
        </p:spPr>
        <p:txBody>
          <a:bodyPr wrap="square" rtlCol="0">
            <a:spAutoFit/>
          </a:bodyPr>
          <a:lstStyle/>
          <a:p>
            <a:r>
              <a:rPr lang="en-US" sz="900" dirty="0"/>
              <a:t>a neural network performing regression will </a:t>
            </a:r>
            <a:r>
              <a:rPr lang="en-US" sz="800" dirty="0"/>
              <a:t>have</a:t>
            </a:r>
            <a:r>
              <a:rPr lang="en-US" sz="900" dirty="0"/>
              <a:t> one output node, and that node will just multiply the sum of the previous layer’s activations by 1. The result will be ŷ, “y hat”, the network’s estimate, the dependent variable that all your x’s map to.</a:t>
            </a:r>
          </a:p>
          <a:p>
            <a:r>
              <a:rPr lang="en-US" sz="900" dirty="0"/>
              <a:t>To perform backpropagation and make the network learn, you simply compare ŷ to the ground-truth value of y and adjust the weights and biases of the network until error is minimized, much as you would with a classifier. Root-means-squared-error (RMSE) could be the loss function.</a:t>
            </a:r>
          </a:p>
          <a:p>
            <a:r>
              <a:rPr lang="en-US" sz="900" dirty="0"/>
              <a:t>In this way, you can use a neural network to get the function relating an arbitrary number of independent variables x to a dependent variable y that you’re trying to predict.</a:t>
            </a:r>
          </a:p>
          <a:p>
            <a:endParaRPr lang="en-US" sz="100" dirty="0"/>
          </a:p>
        </p:txBody>
      </p:sp>
    </p:spTree>
    <p:extLst>
      <p:ext uri="{BB962C8B-B14F-4D97-AF65-F5344CB8AC3E}">
        <p14:creationId xmlns:p14="http://schemas.microsoft.com/office/powerpoint/2010/main" val="3542279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What is Hyperparameter Optimization?</a:t>
            </a:r>
          </a:p>
          <a:p>
            <a:endParaRPr lang="en-US" dirty="0"/>
          </a:p>
        </p:txBody>
      </p:sp>
      <p:pic>
        <p:nvPicPr>
          <p:cNvPr id="1026" name="Picture 2" descr="Image result for hyper parameter optimization pyth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8800" y="2241630"/>
            <a:ext cx="5715000" cy="3810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lated image"/>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626963" y="2292752"/>
            <a:ext cx="5011837" cy="3758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353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Lets get our hands dirty……..</a:t>
            </a:r>
          </a:p>
        </p:txBody>
      </p:sp>
      <p:sp>
        <p:nvSpPr>
          <p:cNvPr id="3" name="Content Placeholder 2"/>
          <p:cNvSpPr>
            <a:spLocks noGrp="1"/>
          </p:cNvSpPr>
          <p:nvPr>
            <p:ph idx="1"/>
          </p:nvPr>
        </p:nvSpPr>
        <p:spPr>
          <a:xfrm>
            <a:off x="838200" y="1397000"/>
            <a:ext cx="10515600" cy="4351338"/>
          </a:xfrm>
        </p:spPr>
        <p:txBody>
          <a:bodyPr>
            <a:normAutofit fontScale="92500" lnSpcReduction="10000"/>
          </a:bodyPr>
          <a:lstStyle/>
          <a:p>
            <a:r>
              <a:rPr lang="en-US" dirty="0"/>
              <a:t>Install R 3.3(+R studio) &amp;  Python 3.5(+ </a:t>
            </a:r>
            <a:r>
              <a:rPr lang="en-US" dirty="0" err="1"/>
              <a:t>Pycharm</a:t>
            </a:r>
            <a:r>
              <a:rPr lang="en-US" dirty="0"/>
              <a:t> community edition) in windows environment.</a:t>
            </a:r>
          </a:p>
          <a:p>
            <a:r>
              <a:rPr lang="en-US" dirty="0"/>
              <a:t>Make sure python paths(python folder and scripts folder) are included in the windows %Path%.</a:t>
            </a:r>
          </a:p>
          <a:p>
            <a:r>
              <a:rPr lang="en-US" dirty="0"/>
              <a:t>Install some basic standard packages using PIP</a:t>
            </a:r>
          </a:p>
          <a:p>
            <a:pPr lvl="1"/>
            <a:r>
              <a:rPr lang="en-US" dirty="0"/>
              <a:t>“</a:t>
            </a:r>
            <a:r>
              <a:rPr lang="en-US" dirty="0" err="1"/>
              <a:t>Numpy</a:t>
            </a:r>
            <a:r>
              <a:rPr lang="en-US" dirty="0"/>
              <a:t> – MKL”</a:t>
            </a:r>
          </a:p>
          <a:p>
            <a:pPr lvl="1"/>
            <a:r>
              <a:rPr lang="en-US" dirty="0"/>
              <a:t>“</a:t>
            </a:r>
            <a:r>
              <a:rPr lang="en-US" dirty="0" err="1"/>
              <a:t>Scipy</a:t>
            </a:r>
            <a:r>
              <a:rPr lang="en-US" dirty="0"/>
              <a:t> – MKL”</a:t>
            </a:r>
          </a:p>
          <a:p>
            <a:pPr lvl="1"/>
            <a:r>
              <a:rPr lang="en-US" dirty="0"/>
              <a:t>“</a:t>
            </a:r>
            <a:r>
              <a:rPr lang="en-US" dirty="0" err="1"/>
              <a:t>Matplotlib</a:t>
            </a:r>
            <a:r>
              <a:rPr lang="en-US" dirty="0"/>
              <a:t>”</a:t>
            </a:r>
          </a:p>
          <a:p>
            <a:pPr lvl="1"/>
            <a:r>
              <a:rPr lang="en-US" dirty="0"/>
              <a:t>“</a:t>
            </a:r>
            <a:r>
              <a:rPr lang="en-US" dirty="0" err="1"/>
              <a:t>Tensorflow</a:t>
            </a:r>
            <a:r>
              <a:rPr lang="en-US" dirty="0"/>
              <a:t>”</a:t>
            </a:r>
          </a:p>
          <a:p>
            <a:pPr lvl="1"/>
            <a:r>
              <a:rPr lang="en-US" dirty="0"/>
              <a:t>“</a:t>
            </a:r>
            <a:r>
              <a:rPr lang="en-US" dirty="0" err="1"/>
              <a:t>Keras</a:t>
            </a:r>
            <a:r>
              <a:rPr lang="en-US" dirty="0"/>
              <a:t>”</a:t>
            </a:r>
          </a:p>
          <a:p>
            <a:pPr lvl="1"/>
            <a:r>
              <a:rPr lang="en-US" dirty="0"/>
              <a:t>“</a:t>
            </a:r>
            <a:r>
              <a:rPr lang="en-US" dirty="0" err="1"/>
              <a:t>Hyperas</a:t>
            </a:r>
            <a:r>
              <a:rPr lang="en-US" dirty="0"/>
              <a:t>”</a:t>
            </a:r>
          </a:p>
          <a:p>
            <a:pPr lvl="1"/>
            <a:r>
              <a:rPr lang="en-US" dirty="0"/>
              <a:t>“Pillow” (</a:t>
            </a:r>
            <a:r>
              <a:rPr lang="en-US" sz="1500" dirty="0"/>
              <a:t>I know.. Why such a stupid name… right? Well we in the community like to keep  it simple and fun I guess</a:t>
            </a:r>
            <a:r>
              <a:rPr lang="en-US" dirty="0"/>
              <a:t>)</a:t>
            </a:r>
          </a:p>
          <a:p>
            <a:pPr lvl="1"/>
            <a:endParaRPr lang="en-US" dirty="0"/>
          </a:p>
        </p:txBody>
      </p:sp>
    </p:spTree>
    <p:extLst>
      <p:ext uri="{BB962C8B-B14F-4D97-AF65-F5344CB8AC3E}">
        <p14:creationId xmlns:p14="http://schemas.microsoft.com/office/powerpoint/2010/main" val="4084747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4362450" cy="866775"/>
          </a:xfrm>
        </p:spPr>
        <p:txBody>
          <a:bodyPr/>
          <a:lstStyle/>
          <a:p>
            <a:r>
              <a:rPr lang="en-US" dirty="0"/>
              <a:t>On your marks…</a:t>
            </a:r>
          </a:p>
        </p:txBody>
      </p:sp>
      <p:sp>
        <p:nvSpPr>
          <p:cNvPr id="3" name="Content Placeholder 2"/>
          <p:cNvSpPr>
            <a:spLocks noGrp="1"/>
          </p:cNvSpPr>
          <p:nvPr>
            <p:ph idx="1"/>
          </p:nvPr>
        </p:nvSpPr>
        <p:spPr>
          <a:xfrm>
            <a:off x="838200" y="1143000"/>
            <a:ext cx="10515600" cy="5033963"/>
          </a:xfrm>
        </p:spPr>
        <p:txBody>
          <a:bodyPr/>
          <a:lstStyle/>
          <a:p>
            <a:pPr marL="514350" indent="-514350">
              <a:buAutoNum type="arabicPeriod"/>
            </a:pPr>
            <a:r>
              <a:rPr lang="en-US" dirty="0"/>
              <a:t>Import packages to work with</a:t>
            </a:r>
          </a:p>
          <a:p>
            <a:pPr marL="514350" indent="-514350">
              <a:buAutoNum type="arabicPeriod"/>
            </a:pPr>
            <a:endParaRPr lang="en-US" dirty="0"/>
          </a:p>
          <a:p>
            <a:pPr marL="514350" indent="-514350">
              <a:buAutoNum type="arabicPeriod"/>
            </a:pPr>
            <a:endParaRPr lang="en-US" dirty="0"/>
          </a:p>
          <a:p>
            <a:pPr marL="514350" indent="-514350">
              <a:buAutoNum type="arabicPeriod"/>
            </a:pPr>
            <a:endParaRPr lang="en-US" dirty="0"/>
          </a:p>
          <a:p>
            <a:pPr marL="514350" indent="-514350">
              <a:buAutoNum type="arabicPeriod"/>
            </a:pPr>
            <a:endParaRPr lang="en-US" dirty="0"/>
          </a:p>
          <a:p>
            <a:pPr marL="0" indent="0">
              <a:buNone/>
            </a:pPr>
            <a:r>
              <a:rPr lang="en-US" dirty="0"/>
              <a:t>2. Declare variables to work with</a:t>
            </a:r>
          </a:p>
        </p:txBody>
      </p:sp>
      <p:pic>
        <p:nvPicPr>
          <p:cNvPr id="4" name="Picture 3"/>
          <p:cNvPicPr>
            <a:picLocks noChangeAspect="1"/>
          </p:cNvPicPr>
          <p:nvPr/>
        </p:nvPicPr>
        <p:blipFill>
          <a:blip r:embed="rId2"/>
          <a:stretch>
            <a:fillRect/>
          </a:stretch>
        </p:blipFill>
        <p:spPr>
          <a:xfrm>
            <a:off x="1519237" y="1778000"/>
            <a:ext cx="4621193" cy="1825812"/>
          </a:xfrm>
          <a:prstGeom prst="rect">
            <a:avLst/>
          </a:prstGeom>
        </p:spPr>
      </p:pic>
      <p:pic>
        <p:nvPicPr>
          <p:cNvPr id="5" name="Picture 4"/>
          <p:cNvPicPr>
            <a:picLocks noChangeAspect="1"/>
          </p:cNvPicPr>
          <p:nvPr/>
        </p:nvPicPr>
        <p:blipFill>
          <a:blip r:embed="rId3"/>
          <a:stretch>
            <a:fillRect/>
          </a:stretch>
        </p:blipFill>
        <p:spPr>
          <a:xfrm>
            <a:off x="1519237" y="4396581"/>
            <a:ext cx="4624638" cy="1304972"/>
          </a:xfrm>
          <a:prstGeom prst="rect">
            <a:avLst/>
          </a:prstGeom>
        </p:spPr>
      </p:pic>
      <p:graphicFrame>
        <p:nvGraphicFramePr>
          <p:cNvPr id="12" name="Table 11"/>
          <p:cNvGraphicFramePr>
            <a:graphicFrameLocks noGrp="1"/>
          </p:cNvGraphicFramePr>
          <p:nvPr>
            <p:extLst/>
          </p:nvPr>
        </p:nvGraphicFramePr>
        <p:xfrm>
          <a:off x="6419852" y="1565276"/>
          <a:ext cx="2428872" cy="1257300"/>
        </p:xfrm>
        <a:graphic>
          <a:graphicData uri="http://schemas.openxmlformats.org/drawingml/2006/table">
            <a:tbl>
              <a:tblPr firstRow="1" bandRow="1">
                <a:tableStyleId>{5C22544A-7EE6-4342-B048-85BDC9FD1C3A}</a:tableStyleId>
              </a:tblPr>
              <a:tblGrid>
                <a:gridCol w="809624">
                  <a:extLst>
                    <a:ext uri="{9D8B030D-6E8A-4147-A177-3AD203B41FA5}">
                      <a16:colId xmlns:a16="http://schemas.microsoft.com/office/drawing/2014/main" val="3477140788"/>
                    </a:ext>
                  </a:extLst>
                </a:gridCol>
                <a:gridCol w="809624">
                  <a:extLst>
                    <a:ext uri="{9D8B030D-6E8A-4147-A177-3AD203B41FA5}">
                      <a16:colId xmlns:a16="http://schemas.microsoft.com/office/drawing/2014/main" val="1120476291"/>
                    </a:ext>
                  </a:extLst>
                </a:gridCol>
                <a:gridCol w="809624">
                  <a:extLst>
                    <a:ext uri="{9D8B030D-6E8A-4147-A177-3AD203B41FA5}">
                      <a16:colId xmlns:a16="http://schemas.microsoft.com/office/drawing/2014/main" val="2898526687"/>
                    </a:ext>
                  </a:extLst>
                </a:gridCol>
              </a:tblGrid>
              <a:tr h="187325">
                <a:tc gridSpan="2">
                  <a:txBody>
                    <a:bodyPr/>
                    <a:lstStyle/>
                    <a:p>
                      <a:pPr algn="ctr"/>
                      <a:r>
                        <a:rPr lang="en-US" sz="1050" dirty="0"/>
                        <a:t>X</a:t>
                      </a:r>
                    </a:p>
                  </a:txBody>
                  <a:tcPr/>
                </a:tc>
                <a:tc hMerge="1">
                  <a:txBody>
                    <a:bodyPr/>
                    <a:lstStyle/>
                    <a:p>
                      <a:endParaRPr lang="en-US" sz="1050" dirty="0"/>
                    </a:p>
                  </a:txBody>
                  <a:tcPr/>
                </a:tc>
                <a:tc>
                  <a:txBody>
                    <a:bodyPr/>
                    <a:lstStyle/>
                    <a:p>
                      <a:pPr algn="ctr"/>
                      <a:r>
                        <a:rPr lang="en-US" sz="1050" dirty="0"/>
                        <a:t>Y</a:t>
                      </a:r>
                    </a:p>
                  </a:txBody>
                  <a:tcPr/>
                </a:tc>
                <a:extLst>
                  <a:ext uri="{0D108BD9-81ED-4DB2-BD59-A6C34878D82A}">
                    <a16:rowId xmlns:a16="http://schemas.microsoft.com/office/drawing/2014/main" val="136357698"/>
                  </a:ext>
                </a:extLst>
              </a:tr>
              <a:tr h="187325">
                <a:tc>
                  <a:txBody>
                    <a:bodyPr/>
                    <a:lstStyle/>
                    <a:p>
                      <a:r>
                        <a:rPr lang="en-US" sz="1050" dirty="0"/>
                        <a:t>FAM</a:t>
                      </a:r>
                    </a:p>
                  </a:txBody>
                  <a:tcPr/>
                </a:tc>
                <a:tc>
                  <a:txBody>
                    <a:bodyPr/>
                    <a:lstStyle/>
                    <a:p>
                      <a:r>
                        <a:rPr lang="en-US" sz="1050" dirty="0"/>
                        <a:t>VIC</a:t>
                      </a:r>
                    </a:p>
                  </a:txBody>
                  <a:tcPr/>
                </a:tc>
                <a:tc>
                  <a:txBody>
                    <a:bodyPr/>
                    <a:lstStyle/>
                    <a:p>
                      <a:r>
                        <a:rPr lang="en-US" sz="1050" dirty="0"/>
                        <a:t>CALLS</a:t>
                      </a:r>
                    </a:p>
                  </a:txBody>
                  <a:tcPr/>
                </a:tc>
                <a:extLst>
                  <a:ext uri="{0D108BD9-81ED-4DB2-BD59-A6C34878D82A}">
                    <a16:rowId xmlns:a16="http://schemas.microsoft.com/office/drawing/2014/main" val="1107713801"/>
                  </a:ext>
                </a:extLst>
              </a:tr>
              <a:tr h="187325">
                <a:tc>
                  <a:txBody>
                    <a:bodyPr/>
                    <a:lstStyle/>
                    <a:p>
                      <a:r>
                        <a:rPr lang="en-US" sz="1050" dirty="0"/>
                        <a:t>0.1102</a:t>
                      </a:r>
                    </a:p>
                  </a:txBody>
                  <a:tcPr/>
                </a:tc>
                <a:tc>
                  <a:txBody>
                    <a:bodyPr/>
                    <a:lstStyle/>
                    <a:p>
                      <a:r>
                        <a:rPr lang="en-US" sz="1050" dirty="0"/>
                        <a:t>2.3425</a:t>
                      </a:r>
                    </a:p>
                  </a:txBody>
                  <a:tcPr/>
                </a:tc>
                <a:tc>
                  <a:txBody>
                    <a:bodyPr/>
                    <a:lstStyle/>
                    <a:p>
                      <a:r>
                        <a:rPr lang="en-US" sz="1050" dirty="0"/>
                        <a:t>HOM_FAM</a:t>
                      </a:r>
                    </a:p>
                  </a:txBody>
                  <a:tcPr/>
                </a:tc>
                <a:extLst>
                  <a:ext uri="{0D108BD9-81ED-4DB2-BD59-A6C34878D82A}">
                    <a16:rowId xmlns:a16="http://schemas.microsoft.com/office/drawing/2014/main" val="4252009013"/>
                  </a:ext>
                </a:extLst>
              </a:tr>
              <a:tr h="187325">
                <a:tc>
                  <a:txBody>
                    <a:bodyPr/>
                    <a:lstStyle/>
                    <a:p>
                      <a:r>
                        <a:rPr lang="en-US" sz="1050" dirty="0"/>
                        <a:t>1.5944</a:t>
                      </a:r>
                    </a:p>
                  </a:txBody>
                  <a:tcPr/>
                </a:tc>
                <a:tc>
                  <a:txBody>
                    <a:bodyPr/>
                    <a:lstStyle/>
                    <a:p>
                      <a:r>
                        <a:rPr lang="en-US" sz="1050" dirty="0"/>
                        <a:t>1.4899</a:t>
                      </a:r>
                    </a:p>
                  </a:txBody>
                  <a:tcPr/>
                </a:tc>
                <a:tc>
                  <a:txBody>
                    <a:bodyPr/>
                    <a:lstStyle/>
                    <a:p>
                      <a:r>
                        <a:rPr lang="en-US" sz="1050" dirty="0"/>
                        <a:t>HET</a:t>
                      </a:r>
                    </a:p>
                  </a:txBody>
                  <a:tcPr/>
                </a:tc>
                <a:extLst>
                  <a:ext uri="{0D108BD9-81ED-4DB2-BD59-A6C34878D82A}">
                    <a16:rowId xmlns:a16="http://schemas.microsoft.com/office/drawing/2014/main" val="1977983416"/>
                  </a:ext>
                </a:extLst>
              </a:tr>
              <a:tr h="187325">
                <a:tc>
                  <a:txBody>
                    <a:bodyPr/>
                    <a:lstStyle/>
                    <a:p>
                      <a:r>
                        <a:rPr lang="en-US" sz="1050" dirty="0"/>
                        <a:t>3.2144</a:t>
                      </a:r>
                    </a:p>
                  </a:txBody>
                  <a:tcPr/>
                </a:tc>
                <a:tc>
                  <a:txBody>
                    <a:bodyPr/>
                    <a:lstStyle/>
                    <a:p>
                      <a:r>
                        <a:rPr lang="en-US" sz="1050" dirty="0"/>
                        <a:t>0.1234</a:t>
                      </a:r>
                    </a:p>
                  </a:txBody>
                  <a:tcPr/>
                </a:tc>
                <a:tc>
                  <a:txBody>
                    <a:bodyPr/>
                    <a:lstStyle/>
                    <a:p>
                      <a:r>
                        <a:rPr lang="en-US" sz="1050" dirty="0"/>
                        <a:t>HOM_VIC</a:t>
                      </a:r>
                    </a:p>
                  </a:txBody>
                  <a:tcPr/>
                </a:tc>
                <a:extLst>
                  <a:ext uri="{0D108BD9-81ED-4DB2-BD59-A6C34878D82A}">
                    <a16:rowId xmlns:a16="http://schemas.microsoft.com/office/drawing/2014/main" val="1061959984"/>
                  </a:ext>
                </a:extLst>
              </a:tr>
            </a:tbl>
          </a:graphicData>
        </a:graphic>
      </p:graphicFrame>
      <p:graphicFrame>
        <p:nvGraphicFramePr>
          <p:cNvPr id="13" name="Table 12"/>
          <p:cNvGraphicFramePr>
            <a:graphicFrameLocks noGrp="1"/>
          </p:cNvGraphicFramePr>
          <p:nvPr>
            <p:extLst/>
          </p:nvPr>
        </p:nvGraphicFramePr>
        <p:xfrm>
          <a:off x="6419852" y="3086103"/>
          <a:ext cx="2324100" cy="1524000"/>
        </p:xfrm>
        <a:graphic>
          <a:graphicData uri="http://schemas.openxmlformats.org/drawingml/2006/table">
            <a:tbl>
              <a:tblPr firstRow="1" bandRow="1">
                <a:tableStyleId>{5C22544A-7EE6-4342-B048-85BDC9FD1C3A}</a:tableStyleId>
              </a:tblPr>
              <a:tblGrid>
                <a:gridCol w="581025">
                  <a:extLst>
                    <a:ext uri="{9D8B030D-6E8A-4147-A177-3AD203B41FA5}">
                      <a16:colId xmlns:a16="http://schemas.microsoft.com/office/drawing/2014/main" val="4208084134"/>
                    </a:ext>
                  </a:extLst>
                </a:gridCol>
                <a:gridCol w="581025">
                  <a:extLst>
                    <a:ext uri="{9D8B030D-6E8A-4147-A177-3AD203B41FA5}">
                      <a16:colId xmlns:a16="http://schemas.microsoft.com/office/drawing/2014/main" val="3477140788"/>
                    </a:ext>
                  </a:extLst>
                </a:gridCol>
                <a:gridCol w="581025">
                  <a:extLst>
                    <a:ext uri="{9D8B030D-6E8A-4147-A177-3AD203B41FA5}">
                      <a16:colId xmlns:a16="http://schemas.microsoft.com/office/drawing/2014/main" val="1120476291"/>
                    </a:ext>
                  </a:extLst>
                </a:gridCol>
                <a:gridCol w="581025">
                  <a:extLst>
                    <a:ext uri="{9D8B030D-6E8A-4147-A177-3AD203B41FA5}">
                      <a16:colId xmlns:a16="http://schemas.microsoft.com/office/drawing/2014/main" val="2898526687"/>
                    </a:ext>
                  </a:extLst>
                </a:gridCol>
              </a:tblGrid>
              <a:tr h="205742">
                <a:tc gridSpan="3">
                  <a:txBody>
                    <a:bodyPr/>
                    <a:lstStyle/>
                    <a:p>
                      <a:pPr algn="ctr"/>
                      <a:r>
                        <a:rPr lang="en-US" sz="800" dirty="0"/>
                        <a:t>X</a:t>
                      </a:r>
                    </a:p>
                  </a:txBody>
                  <a:tcPr/>
                </a:tc>
                <a:tc hMerge="1">
                  <a:txBody>
                    <a:bodyPr/>
                    <a:lstStyle/>
                    <a:p>
                      <a:pPr algn="ctr"/>
                      <a:endParaRPr lang="en-US" sz="1050" dirty="0"/>
                    </a:p>
                  </a:txBody>
                  <a:tcPr/>
                </a:tc>
                <a:tc hMerge="1">
                  <a:txBody>
                    <a:bodyPr/>
                    <a:lstStyle/>
                    <a:p>
                      <a:endParaRPr lang="en-US" sz="1050" dirty="0"/>
                    </a:p>
                  </a:txBody>
                  <a:tcPr/>
                </a:tc>
                <a:tc>
                  <a:txBody>
                    <a:bodyPr/>
                    <a:lstStyle/>
                    <a:p>
                      <a:pPr algn="ctr"/>
                      <a:r>
                        <a:rPr lang="en-US" sz="800" dirty="0"/>
                        <a:t>Y</a:t>
                      </a:r>
                    </a:p>
                  </a:txBody>
                  <a:tcPr/>
                </a:tc>
                <a:extLst>
                  <a:ext uri="{0D108BD9-81ED-4DB2-BD59-A6C34878D82A}">
                    <a16:rowId xmlns:a16="http://schemas.microsoft.com/office/drawing/2014/main" val="136357698"/>
                  </a:ext>
                </a:extLst>
              </a:tr>
              <a:tr h="304478">
                <a:tc>
                  <a:txBody>
                    <a:bodyPr/>
                    <a:lstStyle/>
                    <a:p>
                      <a:r>
                        <a:rPr lang="en-US" sz="800" dirty="0"/>
                        <a:t>Engine HP</a:t>
                      </a:r>
                    </a:p>
                  </a:txBody>
                  <a:tcPr/>
                </a:tc>
                <a:tc>
                  <a:txBody>
                    <a:bodyPr/>
                    <a:lstStyle/>
                    <a:p>
                      <a:r>
                        <a:rPr lang="en-US" sz="800" dirty="0"/>
                        <a:t>No. Of Door</a:t>
                      </a:r>
                    </a:p>
                  </a:txBody>
                  <a:tcPr/>
                </a:tc>
                <a:tc>
                  <a:txBody>
                    <a:bodyPr/>
                    <a:lstStyle/>
                    <a:p>
                      <a:r>
                        <a:rPr lang="en-US" sz="800" dirty="0"/>
                        <a:t>No. Of Wheels</a:t>
                      </a:r>
                    </a:p>
                  </a:txBody>
                  <a:tcPr/>
                </a:tc>
                <a:tc>
                  <a:txBody>
                    <a:bodyPr/>
                    <a:lstStyle/>
                    <a:p>
                      <a:r>
                        <a:rPr lang="en-US" sz="800" dirty="0"/>
                        <a:t>Vehicle Type</a:t>
                      </a:r>
                    </a:p>
                  </a:txBody>
                  <a:tcPr/>
                </a:tc>
                <a:extLst>
                  <a:ext uri="{0D108BD9-81ED-4DB2-BD59-A6C34878D82A}">
                    <a16:rowId xmlns:a16="http://schemas.microsoft.com/office/drawing/2014/main" val="1107713801"/>
                  </a:ext>
                </a:extLst>
              </a:tr>
              <a:tr h="205742">
                <a:tc>
                  <a:txBody>
                    <a:bodyPr/>
                    <a:lstStyle/>
                    <a:p>
                      <a:r>
                        <a:rPr lang="en-US" sz="800" dirty="0"/>
                        <a:t>400</a:t>
                      </a:r>
                    </a:p>
                  </a:txBody>
                  <a:tcPr/>
                </a:tc>
                <a:tc>
                  <a:txBody>
                    <a:bodyPr/>
                    <a:lstStyle/>
                    <a:p>
                      <a:r>
                        <a:rPr lang="en-US" sz="800" dirty="0"/>
                        <a:t>4</a:t>
                      </a:r>
                    </a:p>
                  </a:txBody>
                  <a:tcPr/>
                </a:tc>
                <a:tc>
                  <a:txBody>
                    <a:bodyPr/>
                    <a:lstStyle/>
                    <a:p>
                      <a:r>
                        <a:rPr lang="en-US" sz="800" dirty="0"/>
                        <a:t>4</a:t>
                      </a:r>
                    </a:p>
                  </a:txBody>
                  <a:tcPr/>
                </a:tc>
                <a:tc>
                  <a:txBody>
                    <a:bodyPr/>
                    <a:lstStyle/>
                    <a:p>
                      <a:r>
                        <a:rPr lang="en-US" sz="800" dirty="0"/>
                        <a:t>CAR</a:t>
                      </a:r>
                    </a:p>
                  </a:txBody>
                  <a:tcPr/>
                </a:tc>
                <a:extLst>
                  <a:ext uri="{0D108BD9-81ED-4DB2-BD59-A6C34878D82A}">
                    <a16:rowId xmlns:a16="http://schemas.microsoft.com/office/drawing/2014/main" val="4252009013"/>
                  </a:ext>
                </a:extLst>
              </a:tr>
              <a:tr h="304478">
                <a:tc>
                  <a:txBody>
                    <a:bodyPr/>
                    <a:lstStyle/>
                    <a:p>
                      <a:r>
                        <a:rPr lang="en-US" sz="800" dirty="0"/>
                        <a:t>150</a:t>
                      </a:r>
                    </a:p>
                  </a:txBody>
                  <a:tcPr/>
                </a:tc>
                <a:tc>
                  <a:txBody>
                    <a:bodyPr/>
                    <a:lstStyle/>
                    <a:p>
                      <a:r>
                        <a:rPr lang="en-US" sz="800" dirty="0"/>
                        <a:t>0</a:t>
                      </a:r>
                    </a:p>
                  </a:txBody>
                  <a:tcPr/>
                </a:tc>
                <a:tc>
                  <a:txBody>
                    <a:bodyPr/>
                    <a:lstStyle/>
                    <a:p>
                      <a:r>
                        <a:rPr lang="en-US" sz="800" dirty="0"/>
                        <a:t>2</a:t>
                      </a:r>
                    </a:p>
                  </a:txBody>
                  <a:tcPr/>
                </a:tc>
                <a:tc>
                  <a:txBody>
                    <a:bodyPr/>
                    <a:lstStyle/>
                    <a:p>
                      <a:r>
                        <a:rPr lang="en-US" sz="800" dirty="0"/>
                        <a:t>Motorcycle</a:t>
                      </a:r>
                    </a:p>
                  </a:txBody>
                  <a:tcPr/>
                </a:tc>
                <a:extLst>
                  <a:ext uri="{0D108BD9-81ED-4DB2-BD59-A6C34878D82A}">
                    <a16:rowId xmlns:a16="http://schemas.microsoft.com/office/drawing/2014/main" val="1977983416"/>
                  </a:ext>
                </a:extLst>
              </a:tr>
              <a:tr h="205742">
                <a:tc>
                  <a:txBody>
                    <a:bodyPr/>
                    <a:lstStyle/>
                    <a:p>
                      <a:r>
                        <a:rPr lang="en-US" sz="800" dirty="0"/>
                        <a:t>10000</a:t>
                      </a:r>
                    </a:p>
                  </a:txBody>
                  <a:tcPr/>
                </a:tc>
                <a:tc>
                  <a:txBody>
                    <a:bodyPr/>
                    <a:lstStyle/>
                    <a:p>
                      <a:r>
                        <a:rPr lang="en-US" sz="800" dirty="0"/>
                        <a:t>2</a:t>
                      </a:r>
                    </a:p>
                  </a:txBody>
                  <a:tcPr/>
                </a:tc>
                <a:tc>
                  <a:txBody>
                    <a:bodyPr/>
                    <a:lstStyle/>
                    <a:p>
                      <a:r>
                        <a:rPr lang="en-US" sz="800" dirty="0"/>
                        <a:t>16</a:t>
                      </a:r>
                    </a:p>
                  </a:txBody>
                  <a:tcPr/>
                </a:tc>
                <a:tc>
                  <a:txBody>
                    <a:bodyPr/>
                    <a:lstStyle/>
                    <a:p>
                      <a:r>
                        <a:rPr lang="en-US" sz="800" dirty="0"/>
                        <a:t>Truck</a:t>
                      </a:r>
                    </a:p>
                  </a:txBody>
                  <a:tcPr/>
                </a:tc>
                <a:extLst>
                  <a:ext uri="{0D108BD9-81ED-4DB2-BD59-A6C34878D82A}">
                    <a16:rowId xmlns:a16="http://schemas.microsoft.com/office/drawing/2014/main" val="1061959984"/>
                  </a:ext>
                </a:extLst>
              </a:tr>
              <a:tr h="205742">
                <a:tc>
                  <a:txBody>
                    <a:bodyPr/>
                    <a:lstStyle/>
                    <a:p>
                      <a:r>
                        <a:rPr lang="en-US" sz="800" dirty="0"/>
                        <a:t>0</a:t>
                      </a:r>
                    </a:p>
                  </a:txBody>
                  <a:tcPr/>
                </a:tc>
                <a:tc>
                  <a:txBody>
                    <a:bodyPr/>
                    <a:lstStyle/>
                    <a:p>
                      <a:r>
                        <a:rPr lang="en-US" sz="800" dirty="0"/>
                        <a:t>0</a:t>
                      </a:r>
                    </a:p>
                  </a:txBody>
                  <a:tcPr/>
                </a:tc>
                <a:tc>
                  <a:txBody>
                    <a:bodyPr/>
                    <a:lstStyle/>
                    <a:p>
                      <a:r>
                        <a:rPr lang="en-US" sz="800" dirty="0"/>
                        <a:t>2</a:t>
                      </a:r>
                    </a:p>
                  </a:txBody>
                  <a:tcPr/>
                </a:tc>
                <a:tc>
                  <a:txBody>
                    <a:bodyPr/>
                    <a:lstStyle/>
                    <a:p>
                      <a:r>
                        <a:rPr lang="en-US" sz="800" dirty="0"/>
                        <a:t>Cycle</a:t>
                      </a:r>
                    </a:p>
                  </a:txBody>
                  <a:tcPr/>
                </a:tc>
                <a:extLst>
                  <a:ext uri="{0D108BD9-81ED-4DB2-BD59-A6C34878D82A}">
                    <a16:rowId xmlns:a16="http://schemas.microsoft.com/office/drawing/2014/main" val="4286655188"/>
                  </a:ext>
                </a:extLst>
              </a:tr>
            </a:tbl>
          </a:graphicData>
        </a:graphic>
      </p:graphicFrame>
      <p:graphicFrame>
        <p:nvGraphicFramePr>
          <p:cNvPr id="14" name="Table 13"/>
          <p:cNvGraphicFramePr>
            <a:graphicFrameLocks noGrp="1"/>
          </p:cNvGraphicFramePr>
          <p:nvPr>
            <p:extLst/>
          </p:nvPr>
        </p:nvGraphicFramePr>
        <p:xfrm>
          <a:off x="6419849" y="4784727"/>
          <a:ext cx="5381628" cy="1889760"/>
        </p:xfrm>
        <a:graphic>
          <a:graphicData uri="http://schemas.openxmlformats.org/drawingml/2006/table">
            <a:tbl>
              <a:tblPr firstRow="1" bandRow="1">
                <a:tableStyleId>{5C22544A-7EE6-4342-B048-85BDC9FD1C3A}</a:tableStyleId>
              </a:tblPr>
              <a:tblGrid>
                <a:gridCol w="768804">
                  <a:extLst>
                    <a:ext uri="{9D8B030D-6E8A-4147-A177-3AD203B41FA5}">
                      <a16:colId xmlns:a16="http://schemas.microsoft.com/office/drawing/2014/main" val="4208084134"/>
                    </a:ext>
                  </a:extLst>
                </a:gridCol>
                <a:gridCol w="768804">
                  <a:extLst>
                    <a:ext uri="{9D8B030D-6E8A-4147-A177-3AD203B41FA5}">
                      <a16:colId xmlns:a16="http://schemas.microsoft.com/office/drawing/2014/main" val="3477140788"/>
                    </a:ext>
                  </a:extLst>
                </a:gridCol>
                <a:gridCol w="768804">
                  <a:extLst>
                    <a:ext uri="{9D8B030D-6E8A-4147-A177-3AD203B41FA5}">
                      <a16:colId xmlns:a16="http://schemas.microsoft.com/office/drawing/2014/main" val="2866171950"/>
                    </a:ext>
                  </a:extLst>
                </a:gridCol>
                <a:gridCol w="768804">
                  <a:extLst>
                    <a:ext uri="{9D8B030D-6E8A-4147-A177-3AD203B41FA5}">
                      <a16:colId xmlns:a16="http://schemas.microsoft.com/office/drawing/2014/main" val="763650802"/>
                    </a:ext>
                  </a:extLst>
                </a:gridCol>
                <a:gridCol w="768804">
                  <a:extLst>
                    <a:ext uri="{9D8B030D-6E8A-4147-A177-3AD203B41FA5}">
                      <a16:colId xmlns:a16="http://schemas.microsoft.com/office/drawing/2014/main" val="2529110567"/>
                    </a:ext>
                  </a:extLst>
                </a:gridCol>
                <a:gridCol w="768804">
                  <a:extLst>
                    <a:ext uri="{9D8B030D-6E8A-4147-A177-3AD203B41FA5}">
                      <a16:colId xmlns:a16="http://schemas.microsoft.com/office/drawing/2014/main" val="1120476291"/>
                    </a:ext>
                  </a:extLst>
                </a:gridCol>
                <a:gridCol w="768804">
                  <a:extLst>
                    <a:ext uri="{9D8B030D-6E8A-4147-A177-3AD203B41FA5}">
                      <a16:colId xmlns:a16="http://schemas.microsoft.com/office/drawing/2014/main" val="2898526687"/>
                    </a:ext>
                  </a:extLst>
                </a:gridCol>
              </a:tblGrid>
              <a:tr h="205742">
                <a:tc gridSpan="6">
                  <a:txBody>
                    <a:bodyPr/>
                    <a:lstStyle/>
                    <a:p>
                      <a:pPr algn="ctr"/>
                      <a:r>
                        <a:rPr lang="en-US" sz="800" dirty="0"/>
                        <a:t>X</a:t>
                      </a:r>
                    </a:p>
                  </a:txBody>
                  <a:tcPr/>
                </a:tc>
                <a:tc hMerge="1">
                  <a:txBody>
                    <a:bodyPr/>
                    <a:lstStyle/>
                    <a:p>
                      <a:pPr algn="ctr"/>
                      <a:endParaRPr lang="en-US" sz="1050"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sz="1050" dirty="0"/>
                    </a:p>
                  </a:txBody>
                  <a:tcPr/>
                </a:tc>
                <a:tc>
                  <a:txBody>
                    <a:bodyPr/>
                    <a:lstStyle/>
                    <a:p>
                      <a:pPr algn="ctr"/>
                      <a:r>
                        <a:rPr lang="en-US" sz="800" dirty="0"/>
                        <a:t>Y</a:t>
                      </a:r>
                    </a:p>
                  </a:txBody>
                  <a:tcPr/>
                </a:tc>
                <a:extLst>
                  <a:ext uri="{0D108BD9-81ED-4DB2-BD59-A6C34878D82A}">
                    <a16:rowId xmlns:a16="http://schemas.microsoft.com/office/drawing/2014/main" val="136357698"/>
                  </a:ext>
                </a:extLst>
              </a:tr>
              <a:tr h="304478">
                <a:tc>
                  <a:txBody>
                    <a:bodyPr/>
                    <a:lstStyle/>
                    <a:p>
                      <a:r>
                        <a:rPr lang="en-US" sz="800" dirty="0"/>
                        <a:t>Lunch</a:t>
                      </a:r>
                      <a:r>
                        <a:rPr lang="en-US" sz="800" baseline="0" dirty="0"/>
                        <a:t> Menu</a:t>
                      </a:r>
                      <a:endParaRPr lang="en-US" sz="800" dirty="0"/>
                    </a:p>
                  </a:txBody>
                  <a:tcPr/>
                </a:tc>
                <a:tc>
                  <a:txBody>
                    <a:bodyPr/>
                    <a:lstStyle/>
                    <a:p>
                      <a:r>
                        <a:rPr lang="en-US" sz="800" dirty="0"/>
                        <a:t>No of meetings</a:t>
                      </a:r>
                    </a:p>
                  </a:txBody>
                  <a:tcPr/>
                </a:tc>
                <a:tc>
                  <a:txBody>
                    <a:bodyPr/>
                    <a:lstStyle/>
                    <a:p>
                      <a:r>
                        <a:rPr lang="en-US" sz="800" dirty="0"/>
                        <a:t>Weather</a:t>
                      </a:r>
                    </a:p>
                  </a:txBody>
                  <a:tcPr/>
                </a:tc>
                <a:tc>
                  <a:txBody>
                    <a:bodyPr/>
                    <a:lstStyle/>
                    <a:p>
                      <a:r>
                        <a:rPr lang="en-US" sz="800" dirty="0"/>
                        <a:t>Amount of traffic</a:t>
                      </a:r>
                    </a:p>
                  </a:txBody>
                  <a:tcPr/>
                </a:tc>
                <a:tc>
                  <a:txBody>
                    <a:bodyPr/>
                    <a:lstStyle/>
                    <a:p>
                      <a:r>
                        <a:rPr lang="en-US" sz="800" dirty="0"/>
                        <a:t>Boss not coming to office</a:t>
                      </a:r>
                    </a:p>
                  </a:txBody>
                  <a:tcPr/>
                </a:tc>
                <a:tc>
                  <a:txBody>
                    <a:bodyPr/>
                    <a:lstStyle/>
                    <a:p>
                      <a:r>
                        <a:rPr lang="en-US" sz="800" dirty="0"/>
                        <a:t>No</a:t>
                      </a:r>
                      <a:r>
                        <a:rPr lang="en-US" sz="800" baseline="0" dirty="0"/>
                        <a:t> of pending work</a:t>
                      </a:r>
                      <a:endParaRPr lang="en-US" sz="800" dirty="0"/>
                    </a:p>
                  </a:txBody>
                  <a:tcPr/>
                </a:tc>
                <a:tc>
                  <a:txBody>
                    <a:bodyPr/>
                    <a:lstStyle/>
                    <a:p>
                      <a:r>
                        <a:rPr lang="en-US" sz="800" dirty="0"/>
                        <a:t>Calls</a:t>
                      </a:r>
                    </a:p>
                  </a:txBody>
                  <a:tcPr/>
                </a:tc>
                <a:extLst>
                  <a:ext uri="{0D108BD9-81ED-4DB2-BD59-A6C34878D82A}">
                    <a16:rowId xmlns:a16="http://schemas.microsoft.com/office/drawing/2014/main" val="1107713801"/>
                  </a:ext>
                </a:extLst>
              </a:tr>
              <a:tr h="205742">
                <a:tc>
                  <a:txBody>
                    <a:bodyPr/>
                    <a:lstStyle/>
                    <a:p>
                      <a:r>
                        <a:rPr lang="en-US" sz="800" dirty="0"/>
                        <a:t>Rajma-</a:t>
                      </a:r>
                      <a:r>
                        <a:rPr lang="en-US" sz="800" dirty="0" err="1"/>
                        <a:t>Chawal</a:t>
                      </a:r>
                      <a:endParaRPr lang="en-US" sz="800" dirty="0"/>
                    </a:p>
                  </a:txBody>
                  <a:tcPr/>
                </a:tc>
                <a:tc>
                  <a:txBody>
                    <a:bodyPr/>
                    <a:lstStyle/>
                    <a:p>
                      <a:r>
                        <a:rPr lang="en-US" sz="800" dirty="0"/>
                        <a:t>4</a:t>
                      </a:r>
                    </a:p>
                  </a:txBody>
                  <a:tcPr/>
                </a:tc>
                <a:tc>
                  <a:txBody>
                    <a:bodyPr/>
                    <a:lstStyle/>
                    <a:p>
                      <a:r>
                        <a:rPr lang="en-US" sz="800" dirty="0"/>
                        <a:t>Too sunny</a:t>
                      </a:r>
                    </a:p>
                  </a:txBody>
                  <a:tcPr/>
                </a:tc>
                <a:tc>
                  <a:txBody>
                    <a:bodyPr/>
                    <a:lstStyle/>
                    <a:p>
                      <a:r>
                        <a:rPr lang="en-US" sz="800" dirty="0"/>
                        <a:t>Super heavy</a:t>
                      </a:r>
                    </a:p>
                  </a:txBody>
                  <a:tcPr/>
                </a:tc>
                <a:tc>
                  <a:txBody>
                    <a:bodyPr/>
                    <a:lstStyle/>
                    <a:p>
                      <a:r>
                        <a:rPr lang="en-US" sz="800" dirty="0"/>
                        <a:t>Y</a:t>
                      </a:r>
                    </a:p>
                  </a:txBody>
                  <a:tcPr/>
                </a:tc>
                <a:tc>
                  <a:txBody>
                    <a:bodyPr/>
                    <a:lstStyle/>
                    <a:p>
                      <a:r>
                        <a:rPr lang="en-US" sz="800" dirty="0"/>
                        <a:t>4</a:t>
                      </a:r>
                    </a:p>
                  </a:txBody>
                  <a:tcPr/>
                </a:tc>
                <a:tc>
                  <a:txBody>
                    <a:bodyPr/>
                    <a:lstStyle/>
                    <a:p>
                      <a:r>
                        <a:rPr lang="en-US" sz="800" dirty="0"/>
                        <a:t>W.F.H</a:t>
                      </a:r>
                    </a:p>
                  </a:txBody>
                  <a:tcPr/>
                </a:tc>
                <a:extLst>
                  <a:ext uri="{0D108BD9-81ED-4DB2-BD59-A6C34878D82A}">
                    <a16:rowId xmlns:a16="http://schemas.microsoft.com/office/drawing/2014/main" val="4252009013"/>
                  </a:ext>
                </a:extLst>
              </a:tr>
              <a:tr h="304478">
                <a:tc>
                  <a:txBody>
                    <a:bodyPr/>
                    <a:lstStyle/>
                    <a:p>
                      <a:r>
                        <a:rPr lang="en-US" sz="800" dirty="0"/>
                        <a:t>Biriyani</a:t>
                      </a:r>
                    </a:p>
                  </a:txBody>
                  <a:tcPr/>
                </a:tc>
                <a:tc>
                  <a:txBody>
                    <a:bodyPr/>
                    <a:lstStyle/>
                    <a:p>
                      <a:r>
                        <a:rPr lang="en-US" sz="800" dirty="0"/>
                        <a:t>0</a:t>
                      </a:r>
                    </a:p>
                  </a:txBody>
                  <a:tcPr/>
                </a:tc>
                <a:tc>
                  <a:txBody>
                    <a:bodyPr/>
                    <a:lstStyle/>
                    <a:p>
                      <a:r>
                        <a:rPr lang="en-US" sz="800" dirty="0"/>
                        <a:t>Perfect</a:t>
                      </a:r>
                    </a:p>
                  </a:txBody>
                  <a:tcPr/>
                </a:tc>
                <a:tc>
                  <a:txBody>
                    <a:bodyPr/>
                    <a:lstStyle/>
                    <a:p>
                      <a:r>
                        <a:rPr lang="en-US" sz="800" dirty="0"/>
                        <a:t>Light</a:t>
                      </a:r>
                    </a:p>
                  </a:txBody>
                  <a:tcPr/>
                </a:tc>
                <a:tc>
                  <a:txBody>
                    <a:bodyPr/>
                    <a:lstStyle/>
                    <a:p>
                      <a:r>
                        <a:rPr lang="en-US" sz="800" dirty="0"/>
                        <a:t>N</a:t>
                      </a:r>
                    </a:p>
                  </a:txBody>
                  <a:tcPr/>
                </a:tc>
                <a:tc>
                  <a:txBody>
                    <a:bodyPr/>
                    <a:lstStyle/>
                    <a:p>
                      <a:r>
                        <a:rPr lang="en-US" sz="800" dirty="0"/>
                        <a:t>2</a:t>
                      </a:r>
                    </a:p>
                  </a:txBody>
                  <a:tcPr/>
                </a:tc>
                <a:tc>
                  <a:txBody>
                    <a:bodyPr/>
                    <a:lstStyle/>
                    <a:p>
                      <a:r>
                        <a:rPr lang="en-US" sz="800" dirty="0"/>
                        <a:t>Going to office</a:t>
                      </a:r>
                    </a:p>
                  </a:txBody>
                  <a:tcPr/>
                </a:tc>
                <a:extLst>
                  <a:ext uri="{0D108BD9-81ED-4DB2-BD59-A6C34878D82A}">
                    <a16:rowId xmlns:a16="http://schemas.microsoft.com/office/drawing/2014/main" val="1977983416"/>
                  </a:ext>
                </a:extLst>
              </a:tr>
              <a:tr h="205742">
                <a:tc>
                  <a:txBody>
                    <a:bodyPr/>
                    <a:lstStyle/>
                    <a:p>
                      <a:r>
                        <a:rPr lang="en-US" sz="800" dirty="0"/>
                        <a:t>Dal-Rice</a:t>
                      </a:r>
                    </a:p>
                  </a:txBody>
                  <a:tcPr/>
                </a:tc>
                <a:tc>
                  <a:txBody>
                    <a:bodyPr/>
                    <a:lstStyle/>
                    <a:p>
                      <a:r>
                        <a:rPr lang="en-US" sz="800" dirty="0"/>
                        <a:t>2</a:t>
                      </a:r>
                    </a:p>
                  </a:txBody>
                  <a:tcPr/>
                </a:tc>
                <a:tc>
                  <a:txBody>
                    <a:bodyPr/>
                    <a:lstStyle/>
                    <a:p>
                      <a:r>
                        <a:rPr lang="en-US" sz="800" dirty="0"/>
                        <a:t>Raining</a:t>
                      </a:r>
                    </a:p>
                  </a:txBody>
                  <a:tcPr/>
                </a:tc>
                <a:tc>
                  <a:txBody>
                    <a:bodyPr/>
                    <a:lstStyle/>
                    <a:p>
                      <a:r>
                        <a:rPr lang="en-US" sz="800" dirty="0"/>
                        <a:t>Moderate</a:t>
                      </a:r>
                    </a:p>
                  </a:txBody>
                  <a:tcPr/>
                </a:tc>
                <a:tc>
                  <a:txBody>
                    <a:bodyPr/>
                    <a:lstStyle/>
                    <a:p>
                      <a:r>
                        <a:rPr lang="en-US" sz="800" dirty="0"/>
                        <a:t>Y</a:t>
                      </a:r>
                    </a:p>
                  </a:txBody>
                  <a:tcPr/>
                </a:tc>
                <a:tc>
                  <a:txBody>
                    <a:bodyPr/>
                    <a:lstStyle/>
                    <a:p>
                      <a:r>
                        <a:rPr lang="en-US" sz="800" dirty="0"/>
                        <a:t>16</a:t>
                      </a:r>
                    </a:p>
                  </a:txBody>
                  <a:tcPr/>
                </a:tc>
                <a:tc>
                  <a:txBody>
                    <a:bodyPr/>
                    <a:lstStyle/>
                    <a:p>
                      <a:r>
                        <a:rPr lang="en-US" sz="800" dirty="0"/>
                        <a:t>Sick leave</a:t>
                      </a:r>
                    </a:p>
                  </a:txBody>
                  <a:tcPr/>
                </a:tc>
                <a:extLst>
                  <a:ext uri="{0D108BD9-81ED-4DB2-BD59-A6C34878D82A}">
                    <a16:rowId xmlns:a16="http://schemas.microsoft.com/office/drawing/2014/main" val="1061959984"/>
                  </a:ext>
                </a:extLst>
              </a:tr>
              <a:tr h="205742">
                <a:tc>
                  <a:txBody>
                    <a:bodyPr/>
                    <a:lstStyle/>
                    <a:p>
                      <a:r>
                        <a:rPr lang="en-US" sz="800" dirty="0"/>
                        <a:t>Roti-curry</a:t>
                      </a:r>
                    </a:p>
                  </a:txBody>
                  <a:tcPr/>
                </a:tc>
                <a:tc>
                  <a:txBody>
                    <a:bodyPr/>
                    <a:lstStyle/>
                    <a:p>
                      <a:r>
                        <a:rPr lang="en-US" sz="800" dirty="0"/>
                        <a:t>0</a:t>
                      </a:r>
                    </a:p>
                  </a:txBody>
                  <a:tcPr/>
                </a:tc>
                <a:tc>
                  <a:txBody>
                    <a:bodyPr/>
                    <a:lstStyle/>
                    <a:p>
                      <a:r>
                        <a:rPr lang="en-US" sz="800" dirty="0"/>
                        <a:t>Cold</a:t>
                      </a:r>
                    </a:p>
                  </a:txBody>
                  <a:tcPr/>
                </a:tc>
                <a:tc>
                  <a:txBody>
                    <a:bodyPr/>
                    <a:lstStyle/>
                    <a:p>
                      <a:r>
                        <a:rPr lang="en-US" sz="800" dirty="0"/>
                        <a:t>Heavy</a:t>
                      </a:r>
                    </a:p>
                  </a:txBody>
                  <a:tcPr/>
                </a:tc>
                <a:tc>
                  <a:txBody>
                    <a:bodyPr/>
                    <a:lstStyle/>
                    <a:p>
                      <a:r>
                        <a:rPr lang="en-US" sz="800" dirty="0"/>
                        <a:t>N</a:t>
                      </a:r>
                    </a:p>
                  </a:txBody>
                  <a:tcPr/>
                </a:tc>
                <a:tc>
                  <a:txBody>
                    <a:bodyPr/>
                    <a:lstStyle/>
                    <a:p>
                      <a:r>
                        <a:rPr lang="en-US" sz="8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Going to office</a:t>
                      </a:r>
                    </a:p>
                  </a:txBody>
                  <a:tcPr/>
                </a:tc>
                <a:extLst>
                  <a:ext uri="{0D108BD9-81ED-4DB2-BD59-A6C34878D82A}">
                    <a16:rowId xmlns:a16="http://schemas.microsoft.com/office/drawing/2014/main" val="4286655188"/>
                  </a:ext>
                </a:extLst>
              </a:tr>
            </a:tbl>
          </a:graphicData>
        </a:graphic>
      </p:graphicFrame>
      <p:sp>
        <p:nvSpPr>
          <p:cNvPr id="17" name="TextBox 16"/>
          <p:cNvSpPr txBox="1"/>
          <p:nvPr/>
        </p:nvSpPr>
        <p:spPr>
          <a:xfrm>
            <a:off x="8979711" y="1651042"/>
            <a:ext cx="1154889" cy="1061829"/>
          </a:xfrm>
          <a:prstGeom prst="rect">
            <a:avLst/>
          </a:prstGeom>
          <a:noFill/>
        </p:spPr>
        <p:txBody>
          <a:bodyPr wrap="square" rtlCol="0">
            <a:spAutoFit/>
          </a:bodyPr>
          <a:lstStyle/>
          <a:p>
            <a:r>
              <a:rPr lang="en-US" sz="1050" dirty="0" err="1">
                <a:latin typeface="Agency FB" panose="020B0503020202020204" pitchFamily="34" charset="0"/>
              </a:rPr>
              <a:t>num_classes</a:t>
            </a:r>
            <a:r>
              <a:rPr lang="en-US" sz="1050" dirty="0">
                <a:latin typeface="Agency FB" panose="020B0503020202020204" pitchFamily="34" charset="0"/>
              </a:rPr>
              <a:t> = 3,</a:t>
            </a:r>
          </a:p>
          <a:p>
            <a:endParaRPr lang="en-US" sz="1050" dirty="0">
              <a:latin typeface="Agency FB" panose="020B0503020202020204" pitchFamily="34" charset="0"/>
            </a:endParaRPr>
          </a:p>
          <a:p>
            <a:r>
              <a:rPr lang="en-US" sz="1050" dirty="0">
                <a:latin typeface="Agency FB" panose="020B0503020202020204" pitchFamily="34" charset="0"/>
              </a:rPr>
              <a:t>Calls = {1:HOM_FAM;</a:t>
            </a:r>
          </a:p>
          <a:p>
            <a:r>
              <a:rPr lang="en-US" sz="1050" dirty="0">
                <a:latin typeface="Agency FB" panose="020B0503020202020204" pitchFamily="34" charset="0"/>
              </a:rPr>
              <a:t>2:HET;</a:t>
            </a:r>
          </a:p>
          <a:p>
            <a:r>
              <a:rPr lang="en-US" sz="1050" dirty="0">
                <a:latin typeface="Agency FB" panose="020B0503020202020204" pitchFamily="34" charset="0"/>
              </a:rPr>
              <a:t>3:HOM_VIC}</a:t>
            </a:r>
          </a:p>
          <a:p>
            <a:endParaRPr lang="en-US" sz="1050" dirty="0"/>
          </a:p>
        </p:txBody>
      </p:sp>
      <p:sp>
        <p:nvSpPr>
          <p:cNvPr id="18" name="TextBox 17"/>
          <p:cNvSpPr txBox="1"/>
          <p:nvPr/>
        </p:nvSpPr>
        <p:spPr>
          <a:xfrm>
            <a:off x="10345499" y="1506162"/>
            <a:ext cx="1731952" cy="3485570"/>
          </a:xfrm>
          <a:prstGeom prst="rect">
            <a:avLst/>
          </a:prstGeom>
          <a:noFill/>
        </p:spPr>
        <p:txBody>
          <a:bodyPr wrap="square" rtlCol="0">
            <a:spAutoFit/>
          </a:bodyPr>
          <a:lstStyle/>
          <a:p>
            <a:r>
              <a:rPr lang="en-US" sz="1050" dirty="0" err="1">
                <a:latin typeface="Agency FB" panose="020B0503020202020204" pitchFamily="34" charset="0"/>
              </a:rPr>
              <a:t>num_classes</a:t>
            </a:r>
            <a:r>
              <a:rPr lang="en-US" sz="1050" dirty="0">
                <a:latin typeface="Agency FB" panose="020B0503020202020204" pitchFamily="34" charset="0"/>
              </a:rPr>
              <a:t> = 3,</a:t>
            </a:r>
          </a:p>
          <a:p>
            <a:endParaRPr lang="en-US" sz="1050" dirty="0">
              <a:latin typeface="Agency FB" panose="020B0503020202020204" pitchFamily="34" charset="0"/>
            </a:endParaRPr>
          </a:p>
          <a:p>
            <a:r>
              <a:rPr lang="en-US" sz="1050" dirty="0">
                <a:latin typeface="Agency FB" panose="020B0503020202020204" pitchFamily="34" charset="0"/>
              </a:rPr>
              <a:t>Lunch menu = </a:t>
            </a:r>
          </a:p>
          <a:p>
            <a:r>
              <a:rPr lang="en-US" sz="1050" dirty="0">
                <a:latin typeface="Agency FB" panose="020B0503020202020204" pitchFamily="34" charset="0"/>
              </a:rPr>
              <a:t>{1: Rajma-</a:t>
            </a:r>
            <a:r>
              <a:rPr lang="en-US" sz="1050" dirty="0" err="1">
                <a:latin typeface="Agency FB" panose="020B0503020202020204" pitchFamily="34" charset="0"/>
              </a:rPr>
              <a:t>Chawal</a:t>
            </a:r>
            <a:r>
              <a:rPr lang="en-US" sz="1050" dirty="0">
                <a:latin typeface="Agency FB" panose="020B0503020202020204" pitchFamily="34" charset="0"/>
              </a:rPr>
              <a:t>; 2: Biriyani; </a:t>
            </a:r>
          </a:p>
          <a:p>
            <a:r>
              <a:rPr lang="en-US" sz="1050" dirty="0">
                <a:latin typeface="Agency FB" panose="020B0503020202020204" pitchFamily="34" charset="0"/>
              </a:rPr>
              <a:t>3:Dal-Rice; 4:Roti-curry}</a:t>
            </a:r>
          </a:p>
          <a:p>
            <a:endParaRPr lang="en-US" sz="1050" dirty="0">
              <a:latin typeface="Agency FB" panose="020B0503020202020204" pitchFamily="34" charset="0"/>
            </a:endParaRPr>
          </a:p>
          <a:p>
            <a:r>
              <a:rPr lang="en-US" sz="1050" dirty="0">
                <a:latin typeface="Agency FB" panose="020B0503020202020204" pitchFamily="34" charset="0"/>
              </a:rPr>
              <a:t>Weather = </a:t>
            </a:r>
          </a:p>
          <a:p>
            <a:r>
              <a:rPr lang="en-US" sz="1050" dirty="0">
                <a:latin typeface="Agency FB" panose="020B0503020202020204" pitchFamily="34" charset="0"/>
              </a:rPr>
              <a:t>{1: too-sunny; 2.Perfect; 3:Raining;</a:t>
            </a:r>
          </a:p>
          <a:p>
            <a:r>
              <a:rPr lang="en-US" sz="1050" dirty="0">
                <a:latin typeface="Agency FB" panose="020B0503020202020204" pitchFamily="34" charset="0"/>
              </a:rPr>
              <a:t>4:Cold}</a:t>
            </a:r>
          </a:p>
          <a:p>
            <a:endParaRPr lang="en-US" sz="1050" dirty="0">
              <a:latin typeface="Agency FB" panose="020B0503020202020204" pitchFamily="34" charset="0"/>
            </a:endParaRPr>
          </a:p>
          <a:p>
            <a:r>
              <a:rPr lang="en-US" sz="1050" dirty="0">
                <a:latin typeface="Agency FB" panose="020B0503020202020204" pitchFamily="34" charset="0"/>
              </a:rPr>
              <a:t>Amount of traffic = </a:t>
            </a:r>
          </a:p>
          <a:p>
            <a:r>
              <a:rPr lang="en-US" sz="1050" dirty="0">
                <a:latin typeface="Agency FB" panose="020B0503020202020204" pitchFamily="34" charset="0"/>
              </a:rPr>
              <a:t>{1:Super heavy; 2:Light; 3:Moderate; 4:Heavy}</a:t>
            </a:r>
          </a:p>
          <a:p>
            <a:endParaRPr lang="en-US" sz="1050" dirty="0">
              <a:latin typeface="Agency FB" panose="020B0503020202020204" pitchFamily="34" charset="0"/>
            </a:endParaRPr>
          </a:p>
          <a:p>
            <a:r>
              <a:rPr lang="en-US" sz="1050" dirty="0">
                <a:latin typeface="Agency FB" panose="020B0503020202020204" pitchFamily="34" charset="0"/>
              </a:rPr>
              <a:t>Boss not coming to office = </a:t>
            </a:r>
          </a:p>
          <a:p>
            <a:r>
              <a:rPr lang="en-US" sz="1050" dirty="0">
                <a:latin typeface="Agency FB" panose="020B0503020202020204" pitchFamily="34" charset="0"/>
              </a:rPr>
              <a:t>{1:y; 2:N}</a:t>
            </a:r>
          </a:p>
          <a:p>
            <a:endParaRPr lang="en-US" sz="1050" dirty="0">
              <a:latin typeface="Agency FB" panose="020B0503020202020204" pitchFamily="34" charset="0"/>
            </a:endParaRPr>
          </a:p>
          <a:p>
            <a:r>
              <a:rPr lang="en-US" sz="1050" dirty="0">
                <a:latin typeface="Agency FB" panose="020B0503020202020204" pitchFamily="34" charset="0"/>
              </a:rPr>
              <a:t>Calls = </a:t>
            </a:r>
          </a:p>
          <a:p>
            <a:r>
              <a:rPr lang="en-US" sz="1050" dirty="0">
                <a:latin typeface="Agency FB" panose="020B0503020202020204" pitchFamily="34" charset="0"/>
              </a:rPr>
              <a:t>{1:W.F.H; 2:Going to office; Sick Leave}</a:t>
            </a:r>
          </a:p>
          <a:p>
            <a:endParaRPr lang="en-US" sz="1050" dirty="0">
              <a:latin typeface="Agency FB" panose="020B0503020202020204" pitchFamily="34" charset="0"/>
            </a:endParaRPr>
          </a:p>
        </p:txBody>
      </p:sp>
      <p:sp>
        <p:nvSpPr>
          <p:cNvPr id="19" name="Rectangle 18"/>
          <p:cNvSpPr/>
          <p:nvPr/>
        </p:nvSpPr>
        <p:spPr>
          <a:xfrm>
            <a:off x="10066080" y="1236102"/>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20" name="Rectangle 19"/>
          <p:cNvSpPr/>
          <p:nvPr/>
        </p:nvSpPr>
        <p:spPr>
          <a:xfrm>
            <a:off x="11465450" y="3489354"/>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28" name="Rectangle 27"/>
          <p:cNvSpPr/>
          <p:nvPr/>
        </p:nvSpPr>
        <p:spPr>
          <a:xfrm>
            <a:off x="8732580" y="1388502"/>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29" name="Rectangle 28"/>
          <p:cNvSpPr/>
          <p:nvPr/>
        </p:nvSpPr>
        <p:spPr>
          <a:xfrm>
            <a:off x="9750950" y="1384329"/>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30" name="Rectangle 29"/>
          <p:cNvSpPr/>
          <p:nvPr/>
        </p:nvSpPr>
        <p:spPr>
          <a:xfrm>
            <a:off x="9849906" y="3124828"/>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31" name="Rectangle 30"/>
          <p:cNvSpPr/>
          <p:nvPr/>
        </p:nvSpPr>
        <p:spPr>
          <a:xfrm>
            <a:off x="8670158" y="3144530"/>
            <a:ext cx="569387" cy="1446550"/>
          </a:xfrm>
          <a:prstGeom prst="rect">
            <a:avLst/>
          </a:prstGeom>
        </p:spPr>
        <p:txBody>
          <a:bodyPr wrap="none">
            <a:spAutoFit/>
          </a:bodyPr>
          <a:lstStyle/>
          <a:p>
            <a:r>
              <a:rPr lang="en-US" sz="8800" dirty="0">
                <a:latin typeface="Agency FB" panose="020B0503020202020204" pitchFamily="34" charset="0"/>
              </a:rPr>
              <a:t>{</a:t>
            </a:r>
            <a:endParaRPr lang="en-US" sz="8800" dirty="0"/>
          </a:p>
        </p:txBody>
      </p:sp>
      <p:sp>
        <p:nvSpPr>
          <p:cNvPr id="32" name="TextBox 31"/>
          <p:cNvSpPr txBox="1"/>
          <p:nvPr/>
        </p:nvSpPr>
        <p:spPr>
          <a:xfrm>
            <a:off x="9048785" y="3347966"/>
            <a:ext cx="1154889" cy="1223412"/>
          </a:xfrm>
          <a:prstGeom prst="rect">
            <a:avLst/>
          </a:prstGeom>
          <a:noFill/>
        </p:spPr>
        <p:txBody>
          <a:bodyPr wrap="square" rtlCol="0">
            <a:spAutoFit/>
          </a:bodyPr>
          <a:lstStyle/>
          <a:p>
            <a:r>
              <a:rPr lang="en-US" sz="1050" dirty="0" err="1">
                <a:latin typeface="Agency FB" panose="020B0503020202020204" pitchFamily="34" charset="0"/>
              </a:rPr>
              <a:t>num_classes</a:t>
            </a:r>
            <a:r>
              <a:rPr lang="en-US" sz="1050" dirty="0">
                <a:latin typeface="Agency FB" panose="020B0503020202020204" pitchFamily="34" charset="0"/>
              </a:rPr>
              <a:t> = 4,</a:t>
            </a:r>
          </a:p>
          <a:p>
            <a:endParaRPr lang="en-US" sz="1050" dirty="0">
              <a:latin typeface="Agency FB" panose="020B0503020202020204" pitchFamily="34" charset="0"/>
            </a:endParaRPr>
          </a:p>
          <a:p>
            <a:r>
              <a:rPr lang="en-US" sz="1050">
                <a:latin typeface="Agency FB" panose="020B0503020202020204" pitchFamily="34" charset="0"/>
              </a:rPr>
              <a:t>Vehicle Type </a:t>
            </a:r>
            <a:r>
              <a:rPr lang="en-US" sz="1050" dirty="0">
                <a:latin typeface="Agency FB" panose="020B0503020202020204" pitchFamily="34" charset="0"/>
              </a:rPr>
              <a:t>= {1:CAR;</a:t>
            </a:r>
          </a:p>
          <a:p>
            <a:r>
              <a:rPr lang="en-US" sz="1050" dirty="0">
                <a:latin typeface="Agency FB" panose="020B0503020202020204" pitchFamily="34" charset="0"/>
              </a:rPr>
              <a:t>2:Motorcycle;</a:t>
            </a:r>
          </a:p>
          <a:p>
            <a:r>
              <a:rPr lang="en-US" sz="1050" dirty="0">
                <a:latin typeface="Agency FB" panose="020B0503020202020204" pitchFamily="34" charset="0"/>
              </a:rPr>
              <a:t>3:Truck;</a:t>
            </a:r>
          </a:p>
          <a:p>
            <a:r>
              <a:rPr lang="en-US" sz="1050" dirty="0">
                <a:latin typeface="Agency FB" panose="020B0503020202020204" pitchFamily="34" charset="0"/>
              </a:rPr>
              <a:t>4:Cycle}</a:t>
            </a:r>
          </a:p>
          <a:p>
            <a:endParaRPr lang="en-US" sz="1050" dirty="0"/>
          </a:p>
        </p:txBody>
      </p:sp>
      <p:sp>
        <p:nvSpPr>
          <p:cNvPr id="33" name="TextBox 32"/>
          <p:cNvSpPr txBox="1"/>
          <p:nvPr/>
        </p:nvSpPr>
        <p:spPr>
          <a:xfrm>
            <a:off x="8033560" y="1154686"/>
            <a:ext cx="2362719" cy="369332"/>
          </a:xfrm>
          <a:prstGeom prst="rect">
            <a:avLst/>
          </a:prstGeom>
          <a:noFill/>
        </p:spPr>
        <p:txBody>
          <a:bodyPr wrap="square" rtlCol="0">
            <a:spAutoFit/>
          </a:bodyPr>
          <a:lstStyle/>
          <a:p>
            <a:r>
              <a:rPr lang="en-US" dirty="0"/>
              <a:t>How to build lookup’s</a:t>
            </a:r>
          </a:p>
        </p:txBody>
      </p:sp>
    </p:spTree>
    <p:extLst>
      <p:ext uri="{BB962C8B-B14F-4D97-AF65-F5344CB8AC3E}">
        <p14:creationId xmlns:p14="http://schemas.microsoft.com/office/powerpoint/2010/main" val="790005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716704"/>
          </a:xfrm>
        </p:spPr>
        <p:txBody>
          <a:bodyPr/>
          <a:lstStyle/>
          <a:p>
            <a:r>
              <a:rPr lang="en-US" dirty="0"/>
              <a:t>Get…</a:t>
            </a:r>
          </a:p>
        </p:txBody>
      </p:sp>
      <p:sp>
        <p:nvSpPr>
          <p:cNvPr id="3" name="Content Placeholder 2"/>
          <p:cNvSpPr>
            <a:spLocks noGrp="1"/>
          </p:cNvSpPr>
          <p:nvPr>
            <p:ph idx="1"/>
          </p:nvPr>
        </p:nvSpPr>
        <p:spPr>
          <a:xfrm>
            <a:off x="837640" y="739273"/>
            <a:ext cx="5011271" cy="433388"/>
          </a:xfrm>
        </p:spPr>
        <p:txBody>
          <a:bodyPr>
            <a:normAutofit fontScale="92500" lnSpcReduction="10000"/>
          </a:bodyPr>
          <a:lstStyle/>
          <a:p>
            <a:pPr marL="0" indent="0">
              <a:buNone/>
            </a:pPr>
            <a:r>
              <a:rPr lang="en-US" dirty="0"/>
              <a:t>3. Build/Split(Prepare) dataset</a:t>
            </a:r>
          </a:p>
        </p:txBody>
      </p:sp>
      <p:pic>
        <p:nvPicPr>
          <p:cNvPr id="4" name="Picture 3"/>
          <p:cNvPicPr>
            <a:picLocks noChangeAspect="1"/>
          </p:cNvPicPr>
          <p:nvPr/>
        </p:nvPicPr>
        <p:blipFill rotWithShape="1">
          <a:blip r:embed="rId2"/>
          <a:srcRect l="10167"/>
          <a:stretch/>
        </p:blipFill>
        <p:spPr>
          <a:xfrm>
            <a:off x="814146" y="1136044"/>
            <a:ext cx="5011271" cy="2862052"/>
          </a:xfrm>
          <a:prstGeom prst="rect">
            <a:avLst/>
          </a:prstGeom>
        </p:spPr>
      </p:pic>
      <p:pic>
        <p:nvPicPr>
          <p:cNvPr id="5" name="Picture 4"/>
          <p:cNvPicPr>
            <a:picLocks noChangeAspect="1"/>
          </p:cNvPicPr>
          <p:nvPr/>
        </p:nvPicPr>
        <p:blipFill rotWithShape="1">
          <a:blip r:embed="rId3"/>
          <a:srcRect l="10827"/>
          <a:stretch/>
        </p:blipFill>
        <p:spPr>
          <a:xfrm>
            <a:off x="6129612" y="1135857"/>
            <a:ext cx="5787812" cy="2890524"/>
          </a:xfrm>
          <a:prstGeom prst="rect">
            <a:avLst/>
          </a:prstGeom>
        </p:spPr>
      </p:pic>
      <p:sp>
        <p:nvSpPr>
          <p:cNvPr id="6" name="Content Placeholder 2"/>
          <p:cNvSpPr txBox="1">
            <a:spLocks/>
          </p:cNvSpPr>
          <p:nvPr/>
        </p:nvSpPr>
        <p:spPr>
          <a:xfrm>
            <a:off x="6096000" y="716705"/>
            <a:ext cx="5692583" cy="4333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4. Define your model structure</a:t>
            </a:r>
          </a:p>
          <a:p>
            <a:endParaRPr lang="en-US" dirty="0"/>
          </a:p>
        </p:txBody>
      </p:sp>
      <p:graphicFrame>
        <p:nvGraphicFramePr>
          <p:cNvPr id="7" name="Table 6"/>
          <p:cNvGraphicFramePr>
            <a:graphicFrameLocks noGrp="1"/>
          </p:cNvGraphicFramePr>
          <p:nvPr>
            <p:extLst/>
          </p:nvPr>
        </p:nvGraphicFramePr>
        <p:xfrm>
          <a:off x="838200" y="4193965"/>
          <a:ext cx="2352676" cy="1463040"/>
        </p:xfrm>
        <a:graphic>
          <a:graphicData uri="http://schemas.openxmlformats.org/drawingml/2006/table">
            <a:tbl>
              <a:tblPr firstRow="1" bandRow="1">
                <a:tableStyleId>{5C22544A-7EE6-4342-B048-85BDC9FD1C3A}</a:tableStyleId>
              </a:tblPr>
              <a:tblGrid>
                <a:gridCol w="588169">
                  <a:extLst>
                    <a:ext uri="{9D8B030D-6E8A-4147-A177-3AD203B41FA5}">
                      <a16:colId xmlns:a16="http://schemas.microsoft.com/office/drawing/2014/main" val="171209205"/>
                    </a:ext>
                  </a:extLst>
                </a:gridCol>
                <a:gridCol w="588169">
                  <a:extLst>
                    <a:ext uri="{9D8B030D-6E8A-4147-A177-3AD203B41FA5}">
                      <a16:colId xmlns:a16="http://schemas.microsoft.com/office/drawing/2014/main" val="1624531674"/>
                    </a:ext>
                  </a:extLst>
                </a:gridCol>
                <a:gridCol w="588169">
                  <a:extLst>
                    <a:ext uri="{9D8B030D-6E8A-4147-A177-3AD203B41FA5}">
                      <a16:colId xmlns:a16="http://schemas.microsoft.com/office/drawing/2014/main" val="1211436523"/>
                    </a:ext>
                  </a:extLst>
                </a:gridCol>
                <a:gridCol w="588169">
                  <a:extLst>
                    <a:ext uri="{9D8B030D-6E8A-4147-A177-3AD203B41FA5}">
                      <a16:colId xmlns:a16="http://schemas.microsoft.com/office/drawing/2014/main" val="140917530"/>
                    </a:ext>
                  </a:extLst>
                </a:gridCol>
              </a:tblGrid>
              <a:tr h="250719">
                <a:tc>
                  <a:txBody>
                    <a:bodyPr/>
                    <a:lstStyle/>
                    <a:p>
                      <a:r>
                        <a:rPr lang="en-US" dirty="0"/>
                        <a:t>0</a:t>
                      </a:r>
                    </a:p>
                  </a:txBody>
                  <a:tcPr/>
                </a:tc>
                <a:tc>
                  <a:txBody>
                    <a:bodyPr/>
                    <a:lstStyle/>
                    <a:p>
                      <a:r>
                        <a:rPr lang="en-US" dirty="0"/>
                        <a:t>0</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947929477"/>
                  </a:ext>
                </a:extLst>
              </a:tr>
              <a:tr h="250719">
                <a:tc>
                  <a:txBody>
                    <a:bodyPr/>
                    <a:lstStyle/>
                    <a:p>
                      <a:r>
                        <a:rPr lang="en-US" dirty="0"/>
                        <a:t>0</a:t>
                      </a:r>
                    </a:p>
                  </a:txBody>
                  <a:tcPr/>
                </a:tc>
                <a:tc>
                  <a:txBody>
                    <a:bodyPr/>
                    <a:lstStyle/>
                    <a:p>
                      <a:r>
                        <a:rPr lang="en-US" dirty="0"/>
                        <a:t>253</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701034131"/>
                  </a:ext>
                </a:extLst>
              </a:tr>
              <a:tr h="250719">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887087466"/>
                  </a:ext>
                </a:extLst>
              </a:tr>
              <a:tr h="250719">
                <a:tc>
                  <a:txBody>
                    <a:bodyPr/>
                    <a:lstStyle/>
                    <a:p>
                      <a:r>
                        <a:rPr lang="en-US" dirty="0"/>
                        <a:t>0</a:t>
                      </a:r>
                    </a:p>
                  </a:txBody>
                  <a:tcPr/>
                </a:tc>
                <a:tc>
                  <a:txBody>
                    <a:bodyPr/>
                    <a:lstStyle/>
                    <a:p>
                      <a:r>
                        <a:rPr lang="en-US" dirty="0"/>
                        <a:t>255</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781809744"/>
                  </a:ext>
                </a:extLst>
              </a:tr>
            </a:tbl>
          </a:graphicData>
        </a:graphic>
      </p:graphicFrame>
      <p:graphicFrame>
        <p:nvGraphicFramePr>
          <p:cNvPr id="8" name="Table 7"/>
          <p:cNvGraphicFramePr>
            <a:graphicFrameLocks noGrp="1"/>
          </p:cNvGraphicFramePr>
          <p:nvPr>
            <p:extLst/>
          </p:nvPr>
        </p:nvGraphicFramePr>
        <p:xfrm>
          <a:off x="990600" y="4346365"/>
          <a:ext cx="2352676" cy="1463040"/>
        </p:xfrm>
        <a:graphic>
          <a:graphicData uri="http://schemas.openxmlformats.org/drawingml/2006/table">
            <a:tbl>
              <a:tblPr firstRow="1" bandRow="1">
                <a:tableStyleId>{5C22544A-7EE6-4342-B048-85BDC9FD1C3A}</a:tableStyleId>
              </a:tblPr>
              <a:tblGrid>
                <a:gridCol w="588169">
                  <a:extLst>
                    <a:ext uri="{9D8B030D-6E8A-4147-A177-3AD203B41FA5}">
                      <a16:colId xmlns:a16="http://schemas.microsoft.com/office/drawing/2014/main" val="171209205"/>
                    </a:ext>
                  </a:extLst>
                </a:gridCol>
                <a:gridCol w="588169">
                  <a:extLst>
                    <a:ext uri="{9D8B030D-6E8A-4147-A177-3AD203B41FA5}">
                      <a16:colId xmlns:a16="http://schemas.microsoft.com/office/drawing/2014/main" val="1624531674"/>
                    </a:ext>
                  </a:extLst>
                </a:gridCol>
                <a:gridCol w="588169">
                  <a:extLst>
                    <a:ext uri="{9D8B030D-6E8A-4147-A177-3AD203B41FA5}">
                      <a16:colId xmlns:a16="http://schemas.microsoft.com/office/drawing/2014/main" val="1211436523"/>
                    </a:ext>
                  </a:extLst>
                </a:gridCol>
                <a:gridCol w="588169">
                  <a:extLst>
                    <a:ext uri="{9D8B030D-6E8A-4147-A177-3AD203B41FA5}">
                      <a16:colId xmlns:a16="http://schemas.microsoft.com/office/drawing/2014/main" val="140917530"/>
                    </a:ext>
                  </a:extLst>
                </a:gridCol>
              </a:tblGrid>
              <a:tr h="250719">
                <a:tc>
                  <a:txBody>
                    <a:bodyPr/>
                    <a:lstStyle/>
                    <a:p>
                      <a:r>
                        <a:rPr lang="en-US" dirty="0"/>
                        <a:t>0</a:t>
                      </a:r>
                    </a:p>
                  </a:txBody>
                  <a:tcPr/>
                </a:tc>
                <a:tc>
                  <a:txBody>
                    <a:bodyPr/>
                    <a:lstStyle/>
                    <a:p>
                      <a:r>
                        <a:rPr lang="en-US" dirty="0"/>
                        <a:t>0</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947929477"/>
                  </a:ext>
                </a:extLst>
              </a:tr>
              <a:tr h="250719">
                <a:tc>
                  <a:txBody>
                    <a:bodyPr/>
                    <a:lstStyle/>
                    <a:p>
                      <a:r>
                        <a:rPr lang="en-US" dirty="0"/>
                        <a:t>0</a:t>
                      </a:r>
                    </a:p>
                  </a:txBody>
                  <a:tcPr/>
                </a:tc>
                <a:tc>
                  <a:txBody>
                    <a:bodyPr/>
                    <a:lstStyle/>
                    <a:p>
                      <a:r>
                        <a:rPr lang="en-US" dirty="0"/>
                        <a:t>253</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701034131"/>
                  </a:ext>
                </a:extLst>
              </a:tr>
              <a:tr h="250719">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887087466"/>
                  </a:ext>
                </a:extLst>
              </a:tr>
              <a:tr h="250719">
                <a:tc>
                  <a:txBody>
                    <a:bodyPr/>
                    <a:lstStyle/>
                    <a:p>
                      <a:r>
                        <a:rPr lang="en-US" dirty="0"/>
                        <a:t>0</a:t>
                      </a:r>
                    </a:p>
                  </a:txBody>
                  <a:tcPr/>
                </a:tc>
                <a:tc>
                  <a:txBody>
                    <a:bodyPr/>
                    <a:lstStyle/>
                    <a:p>
                      <a:r>
                        <a:rPr lang="en-US" dirty="0"/>
                        <a:t>255</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781809744"/>
                  </a:ext>
                </a:extLst>
              </a:tr>
            </a:tbl>
          </a:graphicData>
        </a:graphic>
      </p:graphicFrame>
      <p:graphicFrame>
        <p:nvGraphicFramePr>
          <p:cNvPr id="9" name="Table 8"/>
          <p:cNvGraphicFramePr>
            <a:graphicFrameLocks noGrp="1"/>
          </p:cNvGraphicFramePr>
          <p:nvPr>
            <p:extLst/>
          </p:nvPr>
        </p:nvGraphicFramePr>
        <p:xfrm>
          <a:off x="1257300" y="4511465"/>
          <a:ext cx="2352676" cy="1463040"/>
        </p:xfrm>
        <a:graphic>
          <a:graphicData uri="http://schemas.openxmlformats.org/drawingml/2006/table">
            <a:tbl>
              <a:tblPr firstRow="1" bandRow="1">
                <a:tableStyleId>{5C22544A-7EE6-4342-B048-85BDC9FD1C3A}</a:tableStyleId>
              </a:tblPr>
              <a:tblGrid>
                <a:gridCol w="588169">
                  <a:extLst>
                    <a:ext uri="{9D8B030D-6E8A-4147-A177-3AD203B41FA5}">
                      <a16:colId xmlns:a16="http://schemas.microsoft.com/office/drawing/2014/main" val="171209205"/>
                    </a:ext>
                  </a:extLst>
                </a:gridCol>
                <a:gridCol w="588169">
                  <a:extLst>
                    <a:ext uri="{9D8B030D-6E8A-4147-A177-3AD203B41FA5}">
                      <a16:colId xmlns:a16="http://schemas.microsoft.com/office/drawing/2014/main" val="1624531674"/>
                    </a:ext>
                  </a:extLst>
                </a:gridCol>
                <a:gridCol w="588169">
                  <a:extLst>
                    <a:ext uri="{9D8B030D-6E8A-4147-A177-3AD203B41FA5}">
                      <a16:colId xmlns:a16="http://schemas.microsoft.com/office/drawing/2014/main" val="1211436523"/>
                    </a:ext>
                  </a:extLst>
                </a:gridCol>
                <a:gridCol w="588169">
                  <a:extLst>
                    <a:ext uri="{9D8B030D-6E8A-4147-A177-3AD203B41FA5}">
                      <a16:colId xmlns:a16="http://schemas.microsoft.com/office/drawing/2014/main" val="140917530"/>
                    </a:ext>
                  </a:extLst>
                </a:gridCol>
              </a:tblGrid>
              <a:tr h="250719">
                <a:tc>
                  <a:txBody>
                    <a:bodyPr/>
                    <a:lstStyle/>
                    <a:p>
                      <a:r>
                        <a:rPr lang="en-US" dirty="0"/>
                        <a:t>0</a:t>
                      </a:r>
                    </a:p>
                  </a:txBody>
                  <a:tcPr/>
                </a:tc>
                <a:tc>
                  <a:txBody>
                    <a:bodyPr/>
                    <a:lstStyle/>
                    <a:p>
                      <a:r>
                        <a:rPr lang="en-US" dirty="0"/>
                        <a:t>0</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947929477"/>
                  </a:ext>
                </a:extLst>
              </a:tr>
              <a:tr h="250719">
                <a:tc>
                  <a:txBody>
                    <a:bodyPr/>
                    <a:lstStyle/>
                    <a:p>
                      <a:r>
                        <a:rPr lang="en-US" dirty="0"/>
                        <a:t>0</a:t>
                      </a:r>
                    </a:p>
                  </a:txBody>
                  <a:tcPr/>
                </a:tc>
                <a:tc>
                  <a:txBody>
                    <a:bodyPr/>
                    <a:lstStyle/>
                    <a:p>
                      <a:r>
                        <a:rPr lang="en-US" dirty="0"/>
                        <a:t>253</a:t>
                      </a:r>
                    </a:p>
                  </a:txBody>
                  <a:tcPr/>
                </a:tc>
                <a:tc>
                  <a:txBody>
                    <a:bodyPr/>
                    <a:lstStyle/>
                    <a:p>
                      <a:r>
                        <a:rPr lang="en-US" dirty="0"/>
                        <a:t>…</a:t>
                      </a:r>
                    </a:p>
                  </a:txBody>
                  <a:tcPr/>
                </a:tc>
                <a:tc>
                  <a:txBody>
                    <a:bodyPr/>
                    <a:lstStyle/>
                    <a:p>
                      <a:r>
                        <a:rPr lang="en-US" dirty="0"/>
                        <a:t>0</a:t>
                      </a:r>
                    </a:p>
                  </a:txBody>
                  <a:tcPr/>
                </a:tc>
                <a:extLst>
                  <a:ext uri="{0D108BD9-81ED-4DB2-BD59-A6C34878D82A}">
                    <a16:rowId xmlns:a16="http://schemas.microsoft.com/office/drawing/2014/main" val="701034131"/>
                  </a:ext>
                </a:extLst>
              </a:tr>
              <a:tr h="250719">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887087466"/>
                  </a:ext>
                </a:extLst>
              </a:tr>
              <a:tr h="250719">
                <a:tc>
                  <a:txBody>
                    <a:bodyPr/>
                    <a:lstStyle/>
                    <a:p>
                      <a:r>
                        <a:rPr lang="en-US" dirty="0"/>
                        <a:t>0</a:t>
                      </a:r>
                    </a:p>
                  </a:txBody>
                  <a:tcPr/>
                </a:tc>
                <a:tc>
                  <a:txBody>
                    <a:bodyPr/>
                    <a:lstStyle/>
                    <a:p>
                      <a:r>
                        <a:rPr lang="en-US" dirty="0"/>
                        <a:t>255</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781809744"/>
                  </a:ext>
                </a:extLst>
              </a:tr>
            </a:tbl>
          </a:graphicData>
        </a:graphic>
      </p:graphicFrame>
      <p:graphicFrame>
        <p:nvGraphicFramePr>
          <p:cNvPr id="13" name="Table 12"/>
          <p:cNvGraphicFramePr>
            <a:graphicFrameLocks noGrp="1"/>
          </p:cNvGraphicFramePr>
          <p:nvPr>
            <p:extLst/>
          </p:nvPr>
        </p:nvGraphicFramePr>
        <p:xfrm>
          <a:off x="3876676" y="4566816"/>
          <a:ext cx="3395936" cy="355810"/>
        </p:xfrm>
        <a:graphic>
          <a:graphicData uri="http://schemas.openxmlformats.org/drawingml/2006/table">
            <a:tbl>
              <a:tblPr firstRow="1" bandRow="1">
                <a:tableStyleId>{5C22544A-7EE6-4342-B048-85BDC9FD1C3A}</a:tableStyleId>
              </a:tblPr>
              <a:tblGrid>
                <a:gridCol w="848984">
                  <a:extLst>
                    <a:ext uri="{9D8B030D-6E8A-4147-A177-3AD203B41FA5}">
                      <a16:colId xmlns:a16="http://schemas.microsoft.com/office/drawing/2014/main" val="2389500143"/>
                    </a:ext>
                  </a:extLst>
                </a:gridCol>
                <a:gridCol w="848984">
                  <a:extLst>
                    <a:ext uri="{9D8B030D-6E8A-4147-A177-3AD203B41FA5}">
                      <a16:colId xmlns:a16="http://schemas.microsoft.com/office/drawing/2014/main" val="4026218736"/>
                    </a:ext>
                  </a:extLst>
                </a:gridCol>
                <a:gridCol w="848984">
                  <a:extLst>
                    <a:ext uri="{9D8B030D-6E8A-4147-A177-3AD203B41FA5}">
                      <a16:colId xmlns:a16="http://schemas.microsoft.com/office/drawing/2014/main" val="1499765194"/>
                    </a:ext>
                  </a:extLst>
                </a:gridCol>
                <a:gridCol w="848984">
                  <a:extLst>
                    <a:ext uri="{9D8B030D-6E8A-4147-A177-3AD203B41FA5}">
                      <a16:colId xmlns:a16="http://schemas.microsoft.com/office/drawing/2014/main" val="3130341702"/>
                    </a:ext>
                  </a:extLst>
                </a:gridCol>
              </a:tblGrid>
              <a:tr h="355810">
                <a:tc>
                  <a:txBody>
                    <a:bodyPr/>
                    <a:lstStyle/>
                    <a:p>
                      <a:r>
                        <a:rPr lang="en-US" sz="1050" dirty="0"/>
                        <a:t>0,</a:t>
                      </a:r>
                      <a:r>
                        <a:rPr lang="en-US" sz="1050" baseline="0" dirty="0"/>
                        <a:t> 0, …, 0</a:t>
                      </a:r>
                      <a:endParaRPr lang="en-US" sz="1050" dirty="0"/>
                    </a:p>
                  </a:txBody>
                  <a:tcPr/>
                </a:tc>
                <a:tc>
                  <a:txBody>
                    <a:bodyPr/>
                    <a:lstStyle/>
                    <a:p>
                      <a:r>
                        <a:rPr lang="en-US" sz="1050" dirty="0"/>
                        <a:t>0, 253, …, 0</a:t>
                      </a:r>
                    </a:p>
                  </a:txBody>
                  <a:tcPr/>
                </a:tc>
                <a:tc>
                  <a:txBody>
                    <a:bodyPr/>
                    <a:lstStyle/>
                    <a:p>
                      <a:r>
                        <a:rPr lang="en-US" sz="1050" dirty="0"/>
                        <a:t>………</a:t>
                      </a:r>
                    </a:p>
                  </a:txBody>
                  <a:tcPr/>
                </a:tc>
                <a:tc>
                  <a:txBody>
                    <a:bodyPr/>
                    <a:lstStyle/>
                    <a:p>
                      <a:r>
                        <a:rPr lang="en-US" sz="1050" dirty="0"/>
                        <a:t>0, 255, 0, 0</a:t>
                      </a:r>
                    </a:p>
                  </a:txBody>
                  <a:tcPr/>
                </a:tc>
                <a:extLst>
                  <a:ext uri="{0D108BD9-81ED-4DB2-BD59-A6C34878D82A}">
                    <a16:rowId xmlns:a16="http://schemas.microsoft.com/office/drawing/2014/main" val="1616184891"/>
                  </a:ext>
                </a:extLst>
              </a:tr>
            </a:tbl>
          </a:graphicData>
        </a:graphic>
      </p:graphicFrame>
      <p:graphicFrame>
        <p:nvGraphicFramePr>
          <p:cNvPr id="14" name="Table 13"/>
          <p:cNvGraphicFramePr>
            <a:graphicFrameLocks noGrp="1"/>
          </p:cNvGraphicFramePr>
          <p:nvPr>
            <p:extLst/>
          </p:nvPr>
        </p:nvGraphicFramePr>
        <p:xfrm>
          <a:off x="4567512" y="5579111"/>
          <a:ext cx="3395935" cy="721570"/>
        </p:xfrm>
        <a:graphic>
          <a:graphicData uri="http://schemas.openxmlformats.org/drawingml/2006/table">
            <a:tbl>
              <a:tblPr firstRow="1" bandRow="1">
                <a:tableStyleId>{5C22544A-7EE6-4342-B048-85BDC9FD1C3A}</a:tableStyleId>
              </a:tblPr>
              <a:tblGrid>
                <a:gridCol w="679187">
                  <a:extLst>
                    <a:ext uri="{9D8B030D-6E8A-4147-A177-3AD203B41FA5}">
                      <a16:colId xmlns:a16="http://schemas.microsoft.com/office/drawing/2014/main" val="2389500143"/>
                    </a:ext>
                  </a:extLst>
                </a:gridCol>
                <a:gridCol w="679187">
                  <a:extLst>
                    <a:ext uri="{9D8B030D-6E8A-4147-A177-3AD203B41FA5}">
                      <a16:colId xmlns:a16="http://schemas.microsoft.com/office/drawing/2014/main" val="4026218736"/>
                    </a:ext>
                  </a:extLst>
                </a:gridCol>
                <a:gridCol w="679187">
                  <a:extLst>
                    <a:ext uri="{9D8B030D-6E8A-4147-A177-3AD203B41FA5}">
                      <a16:colId xmlns:a16="http://schemas.microsoft.com/office/drawing/2014/main" val="1499765194"/>
                    </a:ext>
                  </a:extLst>
                </a:gridCol>
                <a:gridCol w="679187">
                  <a:extLst>
                    <a:ext uri="{9D8B030D-6E8A-4147-A177-3AD203B41FA5}">
                      <a16:colId xmlns:a16="http://schemas.microsoft.com/office/drawing/2014/main" val="3130341702"/>
                    </a:ext>
                  </a:extLst>
                </a:gridCol>
                <a:gridCol w="679187">
                  <a:extLst>
                    <a:ext uri="{9D8B030D-6E8A-4147-A177-3AD203B41FA5}">
                      <a16:colId xmlns:a16="http://schemas.microsoft.com/office/drawing/2014/main" val="2311673613"/>
                    </a:ext>
                  </a:extLst>
                </a:gridCol>
              </a:tblGrid>
              <a:tr h="355810">
                <a:tc gridSpan="4">
                  <a:txBody>
                    <a:bodyPr/>
                    <a:lstStyle/>
                    <a:p>
                      <a:pPr algn="ctr"/>
                      <a:r>
                        <a:rPr lang="en-US" sz="900" dirty="0"/>
                        <a:t>X</a:t>
                      </a:r>
                    </a:p>
                  </a:txBody>
                  <a:tcPr/>
                </a:tc>
                <a:tc hMerge="1">
                  <a:txBody>
                    <a:bodyPr/>
                    <a:lstStyle/>
                    <a:p>
                      <a:endParaRPr lang="en-US" sz="900" dirty="0"/>
                    </a:p>
                  </a:txBody>
                  <a:tcPr/>
                </a:tc>
                <a:tc hMerge="1">
                  <a:txBody>
                    <a:bodyPr/>
                    <a:lstStyle/>
                    <a:p>
                      <a:endParaRPr lang="en-US" sz="900" dirty="0"/>
                    </a:p>
                  </a:txBody>
                  <a:tcPr/>
                </a:tc>
                <a:tc hMerge="1">
                  <a:txBody>
                    <a:bodyPr/>
                    <a:lstStyle/>
                    <a:p>
                      <a:endParaRPr lang="en-US" sz="900" dirty="0"/>
                    </a:p>
                  </a:txBody>
                  <a:tcPr/>
                </a:tc>
                <a:tc>
                  <a:txBody>
                    <a:bodyPr/>
                    <a:lstStyle/>
                    <a:p>
                      <a:pPr algn="ctr"/>
                      <a:r>
                        <a:rPr lang="en-US" sz="900" dirty="0"/>
                        <a:t>Y</a:t>
                      </a:r>
                    </a:p>
                  </a:txBody>
                  <a:tcPr/>
                </a:tc>
                <a:extLst>
                  <a:ext uri="{0D108BD9-81ED-4DB2-BD59-A6C34878D82A}">
                    <a16:rowId xmlns:a16="http://schemas.microsoft.com/office/drawing/2014/main" val="810833348"/>
                  </a:ext>
                </a:extLst>
              </a:tr>
              <a:tr h="355810">
                <a:tc>
                  <a:txBody>
                    <a:bodyPr/>
                    <a:lstStyle/>
                    <a:p>
                      <a:r>
                        <a:rPr lang="en-US" sz="900" dirty="0"/>
                        <a:t>0,</a:t>
                      </a:r>
                      <a:r>
                        <a:rPr lang="en-US" sz="900" baseline="0" dirty="0"/>
                        <a:t> 0, …, 0</a:t>
                      </a:r>
                      <a:endParaRPr lang="en-US" sz="900" dirty="0"/>
                    </a:p>
                  </a:txBody>
                  <a:tcPr/>
                </a:tc>
                <a:tc>
                  <a:txBody>
                    <a:bodyPr/>
                    <a:lstStyle/>
                    <a:p>
                      <a:r>
                        <a:rPr lang="en-US" sz="900" dirty="0"/>
                        <a:t>0, 0.9912, …, 0</a:t>
                      </a:r>
                    </a:p>
                  </a:txBody>
                  <a:tcPr/>
                </a:tc>
                <a:tc>
                  <a:txBody>
                    <a:bodyPr/>
                    <a:lstStyle/>
                    <a:p>
                      <a:r>
                        <a:rPr lang="en-US" sz="900" dirty="0"/>
                        <a:t>………</a:t>
                      </a:r>
                    </a:p>
                  </a:txBody>
                  <a:tcPr/>
                </a:tc>
                <a:tc>
                  <a:txBody>
                    <a:bodyPr/>
                    <a:lstStyle/>
                    <a:p>
                      <a:r>
                        <a:rPr lang="en-US" sz="900" dirty="0"/>
                        <a:t>0, 1, 0, 0</a:t>
                      </a:r>
                    </a:p>
                  </a:txBody>
                  <a:tcPr/>
                </a:tc>
                <a:tc>
                  <a:txBody>
                    <a:bodyPr/>
                    <a:lstStyle/>
                    <a:p>
                      <a:pPr algn="ctr"/>
                      <a:r>
                        <a:rPr lang="en-US" sz="900" dirty="0"/>
                        <a:t>6</a:t>
                      </a:r>
                    </a:p>
                  </a:txBody>
                  <a:tcPr/>
                </a:tc>
                <a:extLst>
                  <a:ext uri="{0D108BD9-81ED-4DB2-BD59-A6C34878D82A}">
                    <a16:rowId xmlns:a16="http://schemas.microsoft.com/office/drawing/2014/main" val="1616184891"/>
                  </a:ext>
                </a:extLst>
              </a:tr>
            </a:tbl>
          </a:graphicData>
        </a:graphic>
      </p:graphicFrame>
      <p:cxnSp>
        <p:nvCxnSpPr>
          <p:cNvPr id="16" name="Straight Arrow Connector 15"/>
          <p:cNvCxnSpPr>
            <a:endCxn id="13" idx="1"/>
          </p:cNvCxnSpPr>
          <p:nvPr/>
        </p:nvCxnSpPr>
        <p:spPr>
          <a:xfrm>
            <a:off x="3562351" y="4739746"/>
            <a:ext cx="314325" cy="49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a:stCxn id="20" idx="2"/>
            <a:endCxn id="14" idx="0"/>
          </p:cNvCxnSpPr>
          <p:nvPr/>
        </p:nvCxnSpPr>
        <p:spPr>
          <a:xfrm>
            <a:off x="5879444" y="5227426"/>
            <a:ext cx="386035" cy="35168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aphicFrame>
        <p:nvGraphicFramePr>
          <p:cNvPr id="19" name="Table 18"/>
          <p:cNvGraphicFramePr>
            <a:graphicFrameLocks noGrp="1"/>
          </p:cNvGraphicFramePr>
          <p:nvPr>
            <p:extLst/>
          </p:nvPr>
        </p:nvGraphicFramePr>
        <p:xfrm>
          <a:off x="4029076" y="4719216"/>
          <a:ext cx="3395936" cy="355810"/>
        </p:xfrm>
        <a:graphic>
          <a:graphicData uri="http://schemas.openxmlformats.org/drawingml/2006/table">
            <a:tbl>
              <a:tblPr firstRow="1" bandRow="1">
                <a:tableStyleId>{5C22544A-7EE6-4342-B048-85BDC9FD1C3A}</a:tableStyleId>
              </a:tblPr>
              <a:tblGrid>
                <a:gridCol w="848984">
                  <a:extLst>
                    <a:ext uri="{9D8B030D-6E8A-4147-A177-3AD203B41FA5}">
                      <a16:colId xmlns:a16="http://schemas.microsoft.com/office/drawing/2014/main" val="2389500143"/>
                    </a:ext>
                  </a:extLst>
                </a:gridCol>
                <a:gridCol w="848984">
                  <a:extLst>
                    <a:ext uri="{9D8B030D-6E8A-4147-A177-3AD203B41FA5}">
                      <a16:colId xmlns:a16="http://schemas.microsoft.com/office/drawing/2014/main" val="4026218736"/>
                    </a:ext>
                  </a:extLst>
                </a:gridCol>
                <a:gridCol w="848984">
                  <a:extLst>
                    <a:ext uri="{9D8B030D-6E8A-4147-A177-3AD203B41FA5}">
                      <a16:colId xmlns:a16="http://schemas.microsoft.com/office/drawing/2014/main" val="1499765194"/>
                    </a:ext>
                  </a:extLst>
                </a:gridCol>
                <a:gridCol w="848984">
                  <a:extLst>
                    <a:ext uri="{9D8B030D-6E8A-4147-A177-3AD203B41FA5}">
                      <a16:colId xmlns:a16="http://schemas.microsoft.com/office/drawing/2014/main" val="3130341702"/>
                    </a:ext>
                  </a:extLst>
                </a:gridCol>
              </a:tblGrid>
              <a:tr h="355810">
                <a:tc>
                  <a:txBody>
                    <a:bodyPr/>
                    <a:lstStyle/>
                    <a:p>
                      <a:r>
                        <a:rPr lang="en-US" sz="1050" dirty="0"/>
                        <a:t>0,</a:t>
                      </a:r>
                      <a:r>
                        <a:rPr lang="en-US" sz="1050" baseline="0" dirty="0"/>
                        <a:t> 0, …, 0</a:t>
                      </a:r>
                      <a:endParaRPr lang="en-US" sz="1050" dirty="0"/>
                    </a:p>
                  </a:txBody>
                  <a:tcPr/>
                </a:tc>
                <a:tc>
                  <a:txBody>
                    <a:bodyPr/>
                    <a:lstStyle/>
                    <a:p>
                      <a:r>
                        <a:rPr lang="en-US" sz="1050" dirty="0"/>
                        <a:t>0, 253, …, 0</a:t>
                      </a:r>
                    </a:p>
                  </a:txBody>
                  <a:tcPr/>
                </a:tc>
                <a:tc>
                  <a:txBody>
                    <a:bodyPr/>
                    <a:lstStyle/>
                    <a:p>
                      <a:r>
                        <a:rPr lang="en-US" sz="1050" dirty="0"/>
                        <a:t>………</a:t>
                      </a:r>
                    </a:p>
                  </a:txBody>
                  <a:tcPr/>
                </a:tc>
                <a:tc>
                  <a:txBody>
                    <a:bodyPr/>
                    <a:lstStyle/>
                    <a:p>
                      <a:r>
                        <a:rPr lang="en-US" sz="1050" dirty="0"/>
                        <a:t>0, 255, 0, 0</a:t>
                      </a:r>
                    </a:p>
                  </a:txBody>
                  <a:tcPr/>
                </a:tc>
                <a:extLst>
                  <a:ext uri="{0D108BD9-81ED-4DB2-BD59-A6C34878D82A}">
                    <a16:rowId xmlns:a16="http://schemas.microsoft.com/office/drawing/2014/main" val="1616184891"/>
                  </a:ext>
                </a:extLst>
              </a:tr>
            </a:tbl>
          </a:graphicData>
        </a:graphic>
      </p:graphicFrame>
      <p:graphicFrame>
        <p:nvGraphicFramePr>
          <p:cNvPr id="20" name="Table 19"/>
          <p:cNvGraphicFramePr>
            <a:graphicFrameLocks noGrp="1"/>
          </p:cNvGraphicFramePr>
          <p:nvPr>
            <p:extLst/>
          </p:nvPr>
        </p:nvGraphicFramePr>
        <p:xfrm>
          <a:off x="4181476" y="4871616"/>
          <a:ext cx="3395936" cy="355810"/>
        </p:xfrm>
        <a:graphic>
          <a:graphicData uri="http://schemas.openxmlformats.org/drawingml/2006/table">
            <a:tbl>
              <a:tblPr firstRow="1" bandRow="1">
                <a:tableStyleId>{5C22544A-7EE6-4342-B048-85BDC9FD1C3A}</a:tableStyleId>
              </a:tblPr>
              <a:tblGrid>
                <a:gridCol w="848984">
                  <a:extLst>
                    <a:ext uri="{9D8B030D-6E8A-4147-A177-3AD203B41FA5}">
                      <a16:colId xmlns:a16="http://schemas.microsoft.com/office/drawing/2014/main" val="2389500143"/>
                    </a:ext>
                  </a:extLst>
                </a:gridCol>
                <a:gridCol w="848984">
                  <a:extLst>
                    <a:ext uri="{9D8B030D-6E8A-4147-A177-3AD203B41FA5}">
                      <a16:colId xmlns:a16="http://schemas.microsoft.com/office/drawing/2014/main" val="4026218736"/>
                    </a:ext>
                  </a:extLst>
                </a:gridCol>
                <a:gridCol w="848984">
                  <a:extLst>
                    <a:ext uri="{9D8B030D-6E8A-4147-A177-3AD203B41FA5}">
                      <a16:colId xmlns:a16="http://schemas.microsoft.com/office/drawing/2014/main" val="1499765194"/>
                    </a:ext>
                  </a:extLst>
                </a:gridCol>
                <a:gridCol w="848984">
                  <a:extLst>
                    <a:ext uri="{9D8B030D-6E8A-4147-A177-3AD203B41FA5}">
                      <a16:colId xmlns:a16="http://schemas.microsoft.com/office/drawing/2014/main" val="3130341702"/>
                    </a:ext>
                  </a:extLst>
                </a:gridCol>
              </a:tblGrid>
              <a:tr h="355810">
                <a:tc>
                  <a:txBody>
                    <a:bodyPr/>
                    <a:lstStyle/>
                    <a:p>
                      <a:r>
                        <a:rPr lang="en-US" sz="1050" dirty="0"/>
                        <a:t>0,</a:t>
                      </a:r>
                      <a:r>
                        <a:rPr lang="en-US" sz="1050" baseline="0" dirty="0"/>
                        <a:t> 0, …, 0</a:t>
                      </a:r>
                      <a:endParaRPr lang="en-US" sz="1050" dirty="0"/>
                    </a:p>
                  </a:txBody>
                  <a:tcPr/>
                </a:tc>
                <a:tc>
                  <a:txBody>
                    <a:bodyPr/>
                    <a:lstStyle/>
                    <a:p>
                      <a:r>
                        <a:rPr lang="en-US" sz="1050" dirty="0"/>
                        <a:t>0, 253, …, 0</a:t>
                      </a:r>
                    </a:p>
                  </a:txBody>
                  <a:tcPr/>
                </a:tc>
                <a:tc>
                  <a:txBody>
                    <a:bodyPr/>
                    <a:lstStyle/>
                    <a:p>
                      <a:r>
                        <a:rPr lang="en-US" sz="1050" dirty="0"/>
                        <a:t>………</a:t>
                      </a:r>
                    </a:p>
                  </a:txBody>
                  <a:tcPr/>
                </a:tc>
                <a:tc>
                  <a:txBody>
                    <a:bodyPr/>
                    <a:lstStyle/>
                    <a:p>
                      <a:r>
                        <a:rPr lang="en-US" sz="1050" dirty="0"/>
                        <a:t>0, 255, 0, 0</a:t>
                      </a:r>
                    </a:p>
                  </a:txBody>
                  <a:tcPr/>
                </a:tc>
                <a:extLst>
                  <a:ext uri="{0D108BD9-81ED-4DB2-BD59-A6C34878D82A}">
                    <a16:rowId xmlns:a16="http://schemas.microsoft.com/office/drawing/2014/main" val="1616184891"/>
                  </a:ext>
                </a:extLst>
              </a:tr>
            </a:tbl>
          </a:graphicData>
        </a:graphic>
      </p:graphicFrame>
      <p:graphicFrame>
        <p:nvGraphicFramePr>
          <p:cNvPr id="23" name="Table 22"/>
          <p:cNvGraphicFramePr>
            <a:graphicFrameLocks noGrp="1"/>
          </p:cNvGraphicFramePr>
          <p:nvPr>
            <p:extLst/>
          </p:nvPr>
        </p:nvGraphicFramePr>
        <p:xfrm>
          <a:off x="4719912" y="5731511"/>
          <a:ext cx="3395935" cy="721570"/>
        </p:xfrm>
        <a:graphic>
          <a:graphicData uri="http://schemas.openxmlformats.org/drawingml/2006/table">
            <a:tbl>
              <a:tblPr firstRow="1" bandRow="1">
                <a:tableStyleId>{5C22544A-7EE6-4342-B048-85BDC9FD1C3A}</a:tableStyleId>
              </a:tblPr>
              <a:tblGrid>
                <a:gridCol w="679187">
                  <a:extLst>
                    <a:ext uri="{9D8B030D-6E8A-4147-A177-3AD203B41FA5}">
                      <a16:colId xmlns:a16="http://schemas.microsoft.com/office/drawing/2014/main" val="2389500143"/>
                    </a:ext>
                  </a:extLst>
                </a:gridCol>
                <a:gridCol w="679187">
                  <a:extLst>
                    <a:ext uri="{9D8B030D-6E8A-4147-A177-3AD203B41FA5}">
                      <a16:colId xmlns:a16="http://schemas.microsoft.com/office/drawing/2014/main" val="4026218736"/>
                    </a:ext>
                  </a:extLst>
                </a:gridCol>
                <a:gridCol w="679187">
                  <a:extLst>
                    <a:ext uri="{9D8B030D-6E8A-4147-A177-3AD203B41FA5}">
                      <a16:colId xmlns:a16="http://schemas.microsoft.com/office/drawing/2014/main" val="1499765194"/>
                    </a:ext>
                  </a:extLst>
                </a:gridCol>
                <a:gridCol w="679187">
                  <a:extLst>
                    <a:ext uri="{9D8B030D-6E8A-4147-A177-3AD203B41FA5}">
                      <a16:colId xmlns:a16="http://schemas.microsoft.com/office/drawing/2014/main" val="3130341702"/>
                    </a:ext>
                  </a:extLst>
                </a:gridCol>
                <a:gridCol w="679187">
                  <a:extLst>
                    <a:ext uri="{9D8B030D-6E8A-4147-A177-3AD203B41FA5}">
                      <a16:colId xmlns:a16="http://schemas.microsoft.com/office/drawing/2014/main" val="2311673613"/>
                    </a:ext>
                  </a:extLst>
                </a:gridCol>
              </a:tblGrid>
              <a:tr h="355810">
                <a:tc gridSpan="4">
                  <a:txBody>
                    <a:bodyPr/>
                    <a:lstStyle/>
                    <a:p>
                      <a:pPr algn="ctr"/>
                      <a:r>
                        <a:rPr lang="en-US" sz="900" dirty="0"/>
                        <a:t>X</a:t>
                      </a:r>
                    </a:p>
                  </a:txBody>
                  <a:tcPr/>
                </a:tc>
                <a:tc hMerge="1">
                  <a:txBody>
                    <a:bodyPr/>
                    <a:lstStyle/>
                    <a:p>
                      <a:endParaRPr lang="en-US" sz="900" dirty="0"/>
                    </a:p>
                  </a:txBody>
                  <a:tcPr/>
                </a:tc>
                <a:tc hMerge="1">
                  <a:txBody>
                    <a:bodyPr/>
                    <a:lstStyle/>
                    <a:p>
                      <a:endParaRPr lang="en-US" sz="900" dirty="0"/>
                    </a:p>
                  </a:txBody>
                  <a:tcPr/>
                </a:tc>
                <a:tc hMerge="1">
                  <a:txBody>
                    <a:bodyPr/>
                    <a:lstStyle/>
                    <a:p>
                      <a:endParaRPr lang="en-US" sz="900" dirty="0"/>
                    </a:p>
                  </a:txBody>
                  <a:tcPr/>
                </a:tc>
                <a:tc>
                  <a:txBody>
                    <a:bodyPr/>
                    <a:lstStyle/>
                    <a:p>
                      <a:pPr algn="ctr"/>
                      <a:r>
                        <a:rPr lang="en-US" sz="900" dirty="0"/>
                        <a:t>Y</a:t>
                      </a:r>
                    </a:p>
                  </a:txBody>
                  <a:tcPr/>
                </a:tc>
                <a:extLst>
                  <a:ext uri="{0D108BD9-81ED-4DB2-BD59-A6C34878D82A}">
                    <a16:rowId xmlns:a16="http://schemas.microsoft.com/office/drawing/2014/main" val="810833348"/>
                  </a:ext>
                </a:extLst>
              </a:tr>
              <a:tr h="355810">
                <a:tc>
                  <a:txBody>
                    <a:bodyPr/>
                    <a:lstStyle/>
                    <a:p>
                      <a:r>
                        <a:rPr lang="en-US" sz="900" dirty="0"/>
                        <a:t>0,</a:t>
                      </a:r>
                      <a:r>
                        <a:rPr lang="en-US" sz="900" baseline="0" dirty="0"/>
                        <a:t> 0, …, 0</a:t>
                      </a:r>
                      <a:endParaRPr lang="en-US" sz="900" dirty="0"/>
                    </a:p>
                  </a:txBody>
                  <a:tcPr/>
                </a:tc>
                <a:tc>
                  <a:txBody>
                    <a:bodyPr/>
                    <a:lstStyle/>
                    <a:p>
                      <a:r>
                        <a:rPr lang="en-US" sz="900" dirty="0"/>
                        <a:t>0, 0.7712, …, 0</a:t>
                      </a:r>
                    </a:p>
                  </a:txBody>
                  <a:tcPr/>
                </a:tc>
                <a:tc>
                  <a:txBody>
                    <a:bodyPr/>
                    <a:lstStyle/>
                    <a:p>
                      <a:r>
                        <a:rPr lang="en-US" sz="900" dirty="0"/>
                        <a:t>………</a:t>
                      </a:r>
                    </a:p>
                  </a:txBody>
                  <a:tcPr/>
                </a:tc>
                <a:tc>
                  <a:txBody>
                    <a:bodyPr/>
                    <a:lstStyle/>
                    <a:p>
                      <a:r>
                        <a:rPr lang="en-US" sz="900" dirty="0"/>
                        <a:t>0, 0, 1, 0</a:t>
                      </a:r>
                    </a:p>
                  </a:txBody>
                  <a:tcPr/>
                </a:tc>
                <a:tc>
                  <a:txBody>
                    <a:bodyPr/>
                    <a:lstStyle/>
                    <a:p>
                      <a:pPr algn="ctr"/>
                      <a:r>
                        <a:rPr lang="en-US" sz="900" dirty="0"/>
                        <a:t>2</a:t>
                      </a:r>
                    </a:p>
                  </a:txBody>
                  <a:tcPr/>
                </a:tc>
                <a:extLst>
                  <a:ext uri="{0D108BD9-81ED-4DB2-BD59-A6C34878D82A}">
                    <a16:rowId xmlns:a16="http://schemas.microsoft.com/office/drawing/2014/main" val="1616184891"/>
                  </a:ext>
                </a:extLst>
              </a:tr>
            </a:tbl>
          </a:graphicData>
        </a:graphic>
      </p:graphicFrame>
      <p:graphicFrame>
        <p:nvGraphicFramePr>
          <p:cNvPr id="24" name="Table 23"/>
          <p:cNvGraphicFramePr>
            <a:graphicFrameLocks noGrp="1"/>
          </p:cNvGraphicFramePr>
          <p:nvPr>
            <p:extLst/>
          </p:nvPr>
        </p:nvGraphicFramePr>
        <p:xfrm>
          <a:off x="4872312" y="5883911"/>
          <a:ext cx="3395935" cy="721570"/>
        </p:xfrm>
        <a:graphic>
          <a:graphicData uri="http://schemas.openxmlformats.org/drawingml/2006/table">
            <a:tbl>
              <a:tblPr firstRow="1" bandRow="1">
                <a:tableStyleId>{5C22544A-7EE6-4342-B048-85BDC9FD1C3A}</a:tableStyleId>
              </a:tblPr>
              <a:tblGrid>
                <a:gridCol w="679187">
                  <a:extLst>
                    <a:ext uri="{9D8B030D-6E8A-4147-A177-3AD203B41FA5}">
                      <a16:colId xmlns:a16="http://schemas.microsoft.com/office/drawing/2014/main" val="2389500143"/>
                    </a:ext>
                  </a:extLst>
                </a:gridCol>
                <a:gridCol w="679187">
                  <a:extLst>
                    <a:ext uri="{9D8B030D-6E8A-4147-A177-3AD203B41FA5}">
                      <a16:colId xmlns:a16="http://schemas.microsoft.com/office/drawing/2014/main" val="4026218736"/>
                    </a:ext>
                  </a:extLst>
                </a:gridCol>
                <a:gridCol w="679187">
                  <a:extLst>
                    <a:ext uri="{9D8B030D-6E8A-4147-A177-3AD203B41FA5}">
                      <a16:colId xmlns:a16="http://schemas.microsoft.com/office/drawing/2014/main" val="1499765194"/>
                    </a:ext>
                  </a:extLst>
                </a:gridCol>
                <a:gridCol w="679187">
                  <a:extLst>
                    <a:ext uri="{9D8B030D-6E8A-4147-A177-3AD203B41FA5}">
                      <a16:colId xmlns:a16="http://schemas.microsoft.com/office/drawing/2014/main" val="3130341702"/>
                    </a:ext>
                  </a:extLst>
                </a:gridCol>
                <a:gridCol w="679187">
                  <a:extLst>
                    <a:ext uri="{9D8B030D-6E8A-4147-A177-3AD203B41FA5}">
                      <a16:colId xmlns:a16="http://schemas.microsoft.com/office/drawing/2014/main" val="2311673613"/>
                    </a:ext>
                  </a:extLst>
                </a:gridCol>
              </a:tblGrid>
              <a:tr h="355810">
                <a:tc gridSpan="4">
                  <a:txBody>
                    <a:bodyPr/>
                    <a:lstStyle/>
                    <a:p>
                      <a:pPr algn="ctr"/>
                      <a:r>
                        <a:rPr lang="en-US" sz="900" dirty="0"/>
                        <a:t>X</a:t>
                      </a:r>
                    </a:p>
                  </a:txBody>
                  <a:tcPr/>
                </a:tc>
                <a:tc hMerge="1">
                  <a:txBody>
                    <a:bodyPr/>
                    <a:lstStyle/>
                    <a:p>
                      <a:endParaRPr lang="en-US" sz="900" dirty="0"/>
                    </a:p>
                  </a:txBody>
                  <a:tcPr/>
                </a:tc>
                <a:tc hMerge="1">
                  <a:txBody>
                    <a:bodyPr/>
                    <a:lstStyle/>
                    <a:p>
                      <a:endParaRPr lang="en-US" sz="900" dirty="0"/>
                    </a:p>
                  </a:txBody>
                  <a:tcPr/>
                </a:tc>
                <a:tc hMerge="1">
                  <a:txBody>
                    <a:bodyPr/>
                    <a:lstStyle/>
                    <a:p>
                      <a:endParaRPr lang="en-US" sz="900" dirty="0"/>
                    </a:p>
                  </a:txBody>
                  <a:tcPr/>
                </a:tc>
                <a:tc>
                  <a:txBody>
                    <a:bodyPr/>
                    <a:lstStyle/>
                    <a:p>
                      <a:pPr algn="ctr"/>
                      <a:r>
                        <a:rPr lang="en-US" sz="900" dirty="0"/>
                        <a:t>Y</a:t>
                      </a:r>
                    </a:p>
                  </a:txBody>
                  <a:tcPr/>
                </a:tc>
                <a:extLst>
                  <a:ext uri="{0D108BD9-81ED-4DB2-BD59-A6C34878D82A}">
                    <a16:rowId xmlns:a16="http://schemas.microsoft.com/office/drawing/2014/main" val="810833348"/>
                  </a:ext>
                </a:extLst>
              </a:tr>
              <a:tr h="355810">
                <a:tc>
                  <a:txBody>
                    <a:bodyPr/>
                    <a:lstStyle/>
                    <a:p>
                      <a:r>
                        <a:rPr lang="en-US" sz="900" dirty="0"/>
                        <a:t>0,</a:t>
                      </a:r>
                      <a:r>
                        <a:rPr lang="en-US" sz="900" baseline="0" dirty="0"/>
                        <a:t> 0, …, 0</a:t>
                      </a:r>
                      <a:endParaRPr lang="en-US" sz="900" dirty="0"/>
                    </a:p>
                  </a:txBody>
                  <a:tcPr/>
                </a:tc>
                <a:tc>
                  <a:txBody>
                    <a:bodyPr/>
                    <a:lstStyle/>
                    <a:p>
                      <a:r>
                        <a:rPr lang="en-US" sz="900" dirty="0"/>
                        <a:t>0, 0.9912, …, 0</a:t>
                      </a:r>
                    </a:p>
                  </a:txBody>
                  <a:tcPr/>
                </a:tc>
                <a:tc>
                  <a:txBody>
                    <a:bodyPr/>
                    <a:lstStyle/>
                    <a:p>
                      <a:r>
                        <a:rPr lang="en-US" sz="900" dirty="0"/>
                        <a:t>………</a:t>
                      </a:r>
                    </a:p>
                  </a:txBody>
                  <a:tcPr/>
                </a:tc>
                <a:tc>
                  <a:txBody>
                    <a:bodyPr/>
                    <a:lstStyle/>
                    <a:p>
                      <a:r>
                        <a:rPr lang="en-US" sz="900" dirty="0"/>
                        <a:t>0, 1, 0, 0</a:t>
                      </a:r>
                    </a:p>
                  </a:txBody>
                  <a:tcPr/>
                </a:tc>
                <a:tc>
                  <a:txBody>
                    <a:bodyPr/>
                    <a:lstStyle/>
                    <a:p>
                      <a:pPr algn="ctr"/>
                      <a:r>
                        <a:rPr lang="en-US" sz="900" dirty="0"/>
                        <a:t>6</a:t>
                      </a:r>
                    </a:p>
                  </a:txBody>
                  <a:tcPr/>
                </a:tc>
                <a:extLst>
                  <a:ext uri="{0D108BD9-81ED-4DB2-BD59-A6C34878D82A}">
                    <a16:rowId xmlns:a16="http://schemas.microsoft.com/office/drawing/2014/main" val="1616184891"/>
                  </a:ext>
                </a:extLst>
              </a:tr>
            </a:tbl>
          </a:graphicData>
        </a:graphic>
      </p:graphicFrame>
      <p:cxnSp>
        <p:nvCxnSpPr>
          <p:cNvPr id="26" name="Connector: Elbow 25"/>
          <p:cNvCxnSpPr/>
          <p:nvPr/>
        </p:nvCxnSpPr>
        <p:spPr>
          <a:xfrm rot="5400000">
            <a:off x="-564208" y="2883846"/>
            <a:ext cx="2933161" cy="176452"/>
          </a:xfrm>
          <a:prstGeom prst="bentConnector3">
            <a:avLst>
              <a:gd name="adj1" fmla="val 87994"/>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2" name="Connector: Elbow 31"/>
          <p:cNvCxnSpPr/>
          <p:nvPr/>
        </p:nvCxnSpPr>
        <p:spPr>
          <a:xfrm rot="10800000" flipV="1">
            <a:off x="990598" y="1505493"/>
            <a:ext cx="1714502" cy="161382"/>
          </a:xfrm>
          <a:prstGeom prst="bentConnector3">
            <a:avLst>
              <a:gd name="adj1" fmla="val 556"/>
            </a:avLst>
          </a:prstGeom>
        </p:spPr>
        <p:style>
          <a:lnRef idx="3">
            <a:schemeClr val="accent2"/>
          </a:lnRef>
          <a:fillRef idx="0">
            <a:schemeClr val="accent2"/>
          </a:fillRef>
          <a:effectRef idx="2">
            <a:schemeClr val="accent2"/>
          </a:effectRef>
          <a:fontRef idx="minor">
            <a:schemeClr val="tx1"/>
          </a:fontRef>
        </p:style>
      </p:cxnSp>
      <p:cxnSp>
        <p:nvCxnSpPr>
          <p:cNvPr id="35" name="Connector: Elbow 34"/>
          <p:cNvCxnSpPr/>
          <p:nvPr/>
        </p:nvCxnSpPr>
        <p:spPr>
          <a:xfrm rot="16200000" flipH="1">
            <a:off x="2791779" y="2579716"/>
            <a:ext cx="3121661" cy="1715077"/>
          </a:xfrm>
          <a:prstGeom prst="bentConnector3">
            <a:avLst>
              <a:gd name="adj1" fmla="val -346"/>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8" name="Connector: Elbow 37"/>
          <p:cNvCxnSpPr>
            <a:endCxn id="24" idx="0"/>
          </p:cNvCxnSpPr>
          <p:nvPr/>
        </p:nvCxnSpPr>
        <p:spPr>
          <a:xfrm>
            <a:off x="1948135" y="2567070"/>
            <a:ext cx="4622144" cy="3316841"/>
          </a:xfrm>
          <a:prstGeom prst="bentConnector2">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718300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525"/>
            <a:ext cx="10515600" cy="1325563"/>
          </a:xfrm>
        </p:spPr>
        <p:txBody>
          <a:bodyPr/>
          <a:lstStyle/>
          <a:p>
            <a:r>
              <a:rPr lang="en-US" dirty="0"/>
              <a:t>Set…</a:t>
            </a:r>
          </a:p>
        </p:txBody>
      </p:sp>
      <p:sp>
        <p:nvSpPr>
          <p:cNvPr id="3" name="Content Placeholder 2"/>
          <p:cNvSpPr>
            <a:spLocks noGrp="1"/>
          </p:cNvSpPr>
          <p:nvPr>
            <p:ph idx="1"/>
          </p:nvPr>
        </p:nvSpPr>
        <p:spPr>
          <a:xfrm>
            <a:off x="838199" y="1019175"/>
            <a:ext cx="3361766" cy="621366"/>
          </a:xfrm>
        </p:spPr>
        <p:txBody>
          <a:bodyPr>
            <a:normAutofit/>
          </a:bodyPr>
          <a:lstStyle/>
          <a:p>
            <a:pPr marL="0" indent="0">
              <a:buNone/>
            </a:pPr>
            <a:r>
              <a:rPr lang="en-US" dirty="0"/>
              <a:t>5. Train your model</a:t>
            </a:r>
          </a:p>
        </p:txBody>
      </p:sp>
      <p:pic>
        <p:nvPicPr>
          <p:cNvPr id="4" name="Picture 3"/>
          <p:cNvPicPr>
            <a:picLocks noChangeAspect="1"/>
          </p:cNvPicPr>
          <p:nvPr/>
        </p:nvPicPr>
        <p:blipFill rotWithShape="1">
          <a:blip r:embed="rId2"/>
          <a:srcRect l="11843"/>
          <a:stretch/>
        </p:blipFill>
        <p:spPr>
          <a:xfrm>
            <a:off x="537882" y="1828800"/>
            <a:ext cx="5486400" cy="1205883"/>
          </a:xfrm>
          <a:prstGeom prst="rect">
            <a:avLst/>
          </a:prstGeom>
        </p:spPr>
      </p:pic>
      <p:pic>
        <p:nvPicPr>
          <p:cNvPr id="5" name="Picture 4"/>
          <p:cNvPicPr>
            <a:picLocks noChangeAspect="1"/>
          </p:cNvPicPr>
          <p:nvPr/>
        </p:nvPicPr>
        <p:blipFill rotWithShape="1">
          <a:blip r:embed="rId3"/>
          <a:srcRect l="10902" r="7148"/>
          <a:stretch/>
        </p:blipFill>
        <p:spPr>
          <a:xfrm>
            <a:off x="6203405" y="1828800"/>
            <a:ext cx="5831714" cy="1142509"/>
          </a:xfrm>
          <a:prstGeom prst="rect">
            <a:avLst/>
          </a:prstGeom>
        </p:spPr>
      </p:pic>
      <p:sp>
        <p:nvSpPr>
          <p:cNvPr id="6" name="Rectangle 5"/>
          <p:cNvSpPr/>
          <p:nvPr/>
        </p:nvSpPr>
        <p:spPr>
          <a:xfrm>
            <a:off x="6518493" y="1019175"/>
            <a:ext cx="3809248" cy="480131"/>
          </a:xfrm>
          <a:prstGeom prst="rect">
            <a:avLst/>
          </a:prstGeom>
        </p:spPr>
        <p:txBody>
          <a:bodyPr vert="horz" lIns="91440" tIns="45720" rIns="91440" bIns="45720" rtlCol="0">
            <a:normAutofit/>
          </a:bodyPr>
          <a:lstStyle/>
          <a:p>
            <a:pPr>
              <a:lnSpc>
                <a:spcPct val="90000"/>
              </a:lnSpc>
              <a:spcBef>
                <a:spcPts val="1000"/>
              </a:spcBef>
              <a:buFont typeface="Arial" panose="020B0604020202020204" pitchFamily="34" charset="0"/>
              <a:buNone/>
            </a:pPr>
            <a:r>
              <a:rPr lang="en-US" sz="2800" dirty="0"/>
              <a:t>6. Test/Score your model</a:t>
            </a:r>
          </a:p>
        </p:txBody>
      </p:sp>
    </p:spTree>
    <p:extLst>
      <p:ext uri="{BB962C8B-B14F-4D97-AF65-F5344CB8AC3E}">
        <p14:creationId xmlns:p14="http://schemas.microsoft.com/office/powerpoint/2010/main" val="1206732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219200" cy="819150"/>
          </a:xfrm>
        </p:spPr>
        <p:txBody>
          <a:bodyPr/>
          <a:lstStyle/>
          <a:p>
            <a:r>
              <a:rPr lang="en-US" dirty="0"/>
              <a:t>Go…</a:t>
            </a:r>
          </a:p>
        </p:txBody>
      </p:sp>
      <p:sp>
        <p:nvSpPr>
          <p:cNvPr id="3" name="Content Placeholder 2"/>
          <p:cNvSpPr>
            <a:spLocks noGrp="1"/>
          </p:cNvSpPr>
          <p:nvPr>
            <p:ph idx="1"/>
          </p:nvPr>
        </p:nvSpPr>
        <p:spPr>
          <a:xfrm>
            <a:off x="838200" y="689482"/>
            <a:ext cx="7570694" cy="440951"/>
          </a:xfrm>
        </p:spPr>
        <p:txBody>
          <a:bodyPr>
            <a:normAutofit lnSpcReduction="10000"/>
          </a:bodyPr>
          <a:lstStyle/>
          <a:p>
            <a:pPr marL="0" indent="0">
              <a:buNone/>
            </a:pPr>
            <a:r>
              <a:rPr lang="en-US" dirty="0"/>
              <a:t>7. Test with actual(real world) data</a:t>
            </a:r>
          </a:p>
          <a:p>
            <a:endParaRPr lang="en-US" dirty="0"/>
          </a:p>
        </p:txBody>
      </p:sp>
      <p:pic>
        <p:nvPicPr>
          <p:cNvPr id="4" name="Picture 3"/>
          <p:cNvPicPr>
            <a:picLocks noChangeAspect="1"/>
          </p:cNvPicPr>
          <p:nvPr/>
        </p:nvPicPr>
        <p:blipFill rotWithShape="1">
          <a:blip r:embed="rId2"/>
          <a:srcRect l="7956"/>
          <a:stretch/>
        </p:blipFill>
        <p:spPr>
          <a:xfrm>
            <a:off x="864581" y="1325563"/>
            <a:ext cx="7570694" cy="5270693"/>
          </a:xfrm>
          <a:prstGeom prst="rect">
            <a:avLst/>
          </a:prstGeom>
        </p:spPr>
      </p:pic>
      <p:pic>
        <p:nvPicPr>
          <p:cNvPr id="5" name="Picture 4"/>
          <p:cNvPicPr>
            <a:picLocks noChangeAspect="1"/>
          </p:cNvPicPr>
          <p:nvPr/>
        </p:nvPicPr>
        <p:blipFill>
          <a:blip r:embed="rId3"/>
          <a:stretch>
            <a:fillRect/>
          </a:stretch>
        </p:blipFill>
        <p:spPr>
          <a:xfrm>
            <a:off x="8776422" y="1565529"/>
            <a:ext cx="1112614" cy="1120547"/>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10701629" y="1487620"/>
            <a:ext cx="1244807" cy="1253683"/>
          </a:xfrm>
          <a:prstGeom prst="rect">
            <a:avLst/>
          </a:prstGeom>
        </p:spPr>
      </p:pic>
      <p:cxnSp>
        <p:nvCxnSpPr>
          <p:cNvPr id="7" name="Straight Arrow Connector 6"/>
          <p:cNvCxnSpPr/>
          <p:nvPr/>
        </p:nvCxnSpPr>
        <p:spPr>
          <a:xfrm flipV="1">
            <a:off x="9858653" y="1990725"/>
            <a:ext cx="778387" cy="608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a:off x="8767475" y="1458913"/>
            <a:ext cx="1112612" cy="0"/>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8867775" y="1125346"/>
            <a:ext cx="1012312" cy="369332"/>
          </a:xfrm>
          <a:prstGeom prst="rect">
            <a:avLst/>
          </a:prstGeom>
          <a:noFill/>
        </p:spPr>
        <p:txBody>
          <a:bodyPr wrap="square" rtlCol="0">
            <a:spAutoFit/>
          </a:bodyPr>
          <a:lstStyle/>
          <a:p>
            <a:r>
              <a:rPr lang="en-US" dirty="0"/>
              <a:t>28 pixel</a:t>
            </a:r>
          </a:p>
        </p:txBody>
      </p:sp>
      <p:cxnSp>
        <p:nvCxnSpPr>
          <p:cNvPr id="12" name="Straight Arrow Connector 11"/>
          <p:cNvCxnSpPr/>
          <p:nvPr/>
        </p:nvCxnSpPr>
        <p:spPr>
          <a:xfrm rot="10800000" flipH="1">
            <a:off x="8676854" y="1540842"/>
            <a:ext cx="2" cy="1169923"/>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6200000">
            <a:off x="8045850" y="1999393"/>
            <a:ext cx="1004039" cy="369332"/>
          </a:xfrm>
          <a:prstGeom prst="rect">
            <a:avLst/>
          </a:prstGeom>
          <a:noFill/>
        </p:spPr>
        <p:txBody>
          <a:bodyPr wrap="square" rtlCol="0">
            <a:spAutoFit/>
          </a:bodyPr>
          <a:lstStyle/>
          <a:p>
            <a:r>
              <a:rPr lang="en-US" dirty="0"/>
              <a:t>28 pixel</a:t>
            </a:r>
          </a:p>
        </p:txBody>
      </p:sp>
      <p:sp>
        <p:nvSpPr>
          <p:cNvPr id="15" name="TextBox 14"/>
          <p:cNvSpPr txBox="1"/>
          <p:nvPr/>
        </p:nvSpPr>
        <p:spPr>
          <a:xfrm>
            <a:off x="10644188" y="1143574"/>
            <a:ext cx="1366837" cy="369332"/>
          </a:xfrm>
          <a:prstGeom prst="rect">
            <a:avLst/>
          </a:prstGeom>
          <a:noFill/>
        </p:spPr>
        <p:txBody>
          <a:bodyPr wrap="square" rtlCol="0">
            <a:spAutoFit/>
          </a:bodyPr>
          <a:lstStyle/>
          <a:p>
            <a:r>
              <a:rPr lang="en-US" dirty="0"/>
              <a:t>Invert  color</a:t>
            </a:r>
          </a:p>
        </p:txBody>
      </p:sp>
      <p:cxnSp>
        <p:nvCxnSpPr>
          <p:cNvPr id="18" name="Straight Arrow Connector 17"/>
          <p:cNvCxnSpPr>
            <a:stCxn id="6" idx="2"/>
            <a:endCxn id="19" idx="0"/>
          </p:cNvCxnSpPr>
          <p:nvPr/>
        </p:nvCxnSpPr>
        <p:spPr>
          <a:xfrm flipH="1">
            <a:off x="10302620" y="2741303"/>
            <a:ext cx="1021413" cy="23966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aphicFrame>
        <p:nvGraphicFramePr>
          <p:cNvPr id="19" name="Table 18"/>
          <p:cNvGraphicFramePr>
            <a:graphicFrameLocks noGrp="1"/>
          </p:cNvGraphicFramePr>
          <p:nvPr>
            <p:extLst/>
          </p:nvPr>
        </p:nvGraphicFramePr>
        <p:xfrm>
          <a:off x="9542720" y="2980965"/>
          <a:ext cx="1519800" cy="1280160"/>
        </p:xfrm>
        <a:graphic>
          <a:graphicData uri="http://schemas.openxmlformats.org/drawingml/2006/table">
            <a:tbl>
              <a:tblPr firstRow="1" bandRow="1">
                <a:tableStyleId>{5C22544A-7EE6-4342-B048-85BDC9FD1C3A}</a:tableStyleId>
              </a:tblPr>
              <a:tblGrid>
                <a:gridCol w="379950">
                  <a:extLst>
                    <a:ext uri="{9D8B030D-6E8A-4147-A177-3AD203B41FA5}">
                      <a16:colId xmlns:a16="http://schemas.microsoft.com/office/drawing/2014/main" val="3605519902"/>
                    </a:ext>
                  </a:extLst>
                </a:gridCol>
                <a:gridCol w="379950">
                  <a:extLst>
                    <a:ext uri="{9D8B030D-6E8A-4147-A177-3AD203B41FA5}">
                      <a16:colId xmlns:a16="http://schemas.microsoft.com/office/drawing/2014/main" val="3998929866"/>
                    </a:ext>
                  </a:extLst>
                </a:gridCol>
                <a:gridCol w="379950">
                  <a:extLst>
                    <a:ext uri="{9D8B030D-6E8A-4147-A177-3AD203B41FA5}">
                      <a16:colId xmlns:a16="http://schemas.microsoft.com/office/drawing/2014/main" val="2309947544"/>
                    </a:ext>
                  </a:extLst>
                </a:gridCol>
                <a:gridCol w="379950">
                  <a:extLst>
                    <a:ext uri="{9D8B030D-6E8A-4147-A177-3AD203B41FA5}">
                      <a16:colId xmlns:a16="http://schemas.microsoft.com/office/drawing/2014/main" val="616464392"/>
                    </a:ext>
                  </a:extLst>
                </a:gridCol>
              </a:tblGrid>
              <a:tr h="234080">
                <a:tc>
                  <a:txBody>
                    <a:bodyPr/>
                    <a:lstStyle/>
                    <a:p>
                      <a:r>
                        <a:rPr lang="en-US" sz="1000" dirty="0"/>
                        <a:t>0</a:t>
                      </a:r>
                    </a:p>
                  </a:txBody>
                  <a:tcPr/>
                </a:tc>
                <a:tc>
                  <a:txBody>
                    <a:bodyPr/>
                    <a:lstStyle/>
                    <a:p>
                      <a:r>
                        <a:rPr lang="en-US" sz="1000" dirty="0"/>
                        <a:t>0</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3660870786"/>
                  </a:ext>
                </a:extLst>
              </a:tr>
              <a:tr h="234080">
                <a:tc>
                  <a:txBody>
                    <a:bodyPr/>
                    <a:lstStyle/>
                    <a:p>
                      <a:r>
                        <a:rPr lang="en-US" sz="1000" dirty="0"/>
                        <a:t>0</a:t>
                      </a:r>
                    </a:p>
                  </a:txBody>
                  <a:tcPr/>
                </a:tc>
                <a:tc>
                  <a:txBody>
                    <a:bodyPr/>
                    <a:lstStyle/>
                    <a:p>
                      <a:r>
                        <a:rPr lang="en-US" sz="1000" dirty="0"/>
                        <a:t>253</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23180686"/>
                  </a:ext>
                </a:extLst>
              </a:tr>
              <a:tr h="537008">
                <a:tc>
                  <a:txBody>
                    <a:bodyPr/>
                    <a:lstStyle/>
                    <a:p>
                      <a:r>
                        <a:rPr lang="en-US" sz="1000" dirty="0"/>
                        <a:t>.</a:t>
                      </a:r>
                    </a:p>
                    <a:p>
                      <a:r>
                        <a:rPr lang="en-US" sz="1000" dirty="0"/>
                        <a:t>.</a:t>
                      </a:r>
                    </a:p>
                    <a:p>
                      <a:r>
                        <a:rPr lang="en-US" sz="1000" dirty="0"/>
                        <a:t>.</a:t>
                      </a:r>
                    </a:p>
                  </a:txBody>
                  <a:tcPr/>
                </a:tc>
                <a:tc>
                  <a:txBody>
                    <a:bodyPr/>
                    <a:lstStyle/>
                    <a:p>
                      <a:r>
                        <a:rPr lang="en-US" sz="1000" dirty="0"/>
                        <a:t>.</a:t>
                      </a:r>
                    </a:p>
                    <a:p>
                      <a:r>
                        <a:rPr lang="en-US" sz="1000" dirty="0"/>
                        <a:t>.</a:t>
                      </a:r>
                    </a:p>
                    <a:p>
                      <a:r>
                        <a:rPr lang="en-US" sz="1000" dirty="0"/>
                        <a:t>.</a:t>
                      </a:r>
                    </a:p>
                  </a:txBody>
                  <a:tcPr/>
                </a:tc>
                <a:tc>
                  <a:txBody>
                    <a:bodyPr/>
                    <a:lstStyle/>
                    <a:p>
                      <a:r>
                        <a:rPr lang="en-US" sz="1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a:t>
                      </a:r>
                    </a:p>
                  </a:txBody>
                  <a:tcPr/>
                </a:tc>
                <a:tc>
                  <a:txBody>
                    <a:bodyPr/>
                    <a:lstStyle/>
                    <a:p>
                      <a:r>
                        <a:rPr lang="en-US" sz="1000" dirty="0"/>
                        <a:t>.</a:t>
                      </a:r>
                    </a:p>
                    <a:p>
                      <a:r>
                        <a:rPr lang="en-US" sz="1000" dirty="0"/>
                        <a:t>.</a:t>
                      </a:r>
                    </a:p>
                    <a:p>
                      <a:r>
                        <a:rPr lang="en-US" sz="1000" dirty="0"/>
                        <a:t>.</a:t>
                      </a:r>
                    </a:p>
                  </a:txBody>
                  <a:tcPr/>
                </a:tc>
                <a:extLst>
                  <a:ext uri="{0D108BD9-81ED-4DB2-BD59-A6C34878D82A}">
                    <a16:rowId xmlns:a16="http://schemas.microsoft.com/office/drawing/2014/main" val="993756304"/>
                  </a:ext>
                </a:extLst>
              </a:tr>
              <a:tr h="234080">
                <a:tc>
                  <a:txBody>
                    <a:bodyPr/>
                    <a:lstStyle/>
                    <a:p>
                      <a:r>
                        <a:rPr lang="en-US" sz="1000" dirty="0"/>
                        <a:t>0</a:t>
                      </a:r>
                    </a:p>
                  </a:txBody>
                  <a:tcPr/>
                </a:tc>
                <a:tc>
                  <a:txBody>
                    <a:bodyPr/>
                    <a:lstStyle/>
                    <a:p>
                      <a:r>
                        <a:rPr lang="en-US" sz="1000" dirty="0"/>
                        <a:t>0</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1392974437"/>
                  </a:ext>
                </a:extLst>
              </a:tr>
            </a:tbl>
          </a:graphicData>
        </a:graphic>
      </p:graphicFrame>
      <p:graphicFrame>
        <p:nvGraphicFramePr>
          <p:cNvPr id="20" name="Table 19"/>
          <p:cNvGraphicFramePr>
            <a:graphicFrameLocks noGrp="1"/>
          </p:cNvGraphicFramePr>
          <p:nvPr>
            <p:extLst/>
          </p:nvPr>
        </p:nvGraphicFramePr>
        <p:xfrm>
          <a:off x="8435580" y="6173246"/>
          <a:ext cx="3734080" cy="600452"/>
        </p:xfrm>
        <a:graphic>
          <a:graphicData uri="http://schemas.openxmlformats.org/drawingml/2006/table">
            <a:tbl>
              <a:tblPr firstRow="1" bandRow="1">
                <a:tableStyleId>{5C22544A-7EE6-4342-B048-85BDC9FD1C3A}</a:tableStyleId>
              </a:tblPr>
              <a:tblGrid>
                <a:gridCol w="746816">
                  <a:extLst>
                    <a:ext uri="{9D8B030D-6E8A-4147-A177-3AD203B41FA5}">
                      <a16:colId xmlns:a16="http://schemas.microsoft.com/office/drawing/2014/main" val="563650986"/>
                    </a:ext>
                  </a:extLst>
                </a:gridCol>
                <a:gridCol w="746816">
                  <a:extLst>
                    <a:ext uri="{9D8B030D-6E8A-4147-A177-3AD203B41FA5}">
                      <a16:colId xmlns:a16="http://schemas.microsoft.com/office/drawing/2014/main" val="4201743437"/>
                    </a:ext>
                  </a:extLst>
                </a:gridCol>
                <a:gridCol w="746816">
                  <a:extLst>
                    <a:ext uri="{9D8B030D-6E8A-4147-A177-3AD203B41FA5}">
                      <a16:colId xmlns:a16="http://schemas.microsoft.com/office/drawing/2014/main" val="1073079188"/>
                    </a:ext>
                  </a:extLst>
                </a:gridCol>
                <a:gridCol w="746816">
                  <a:extLst>
                    <a:ext uri="{9D8B030D-6E8A-4147-A177-3AD203B41FA5}">
                      <a16:colId xmlns:a16="http://schemas.microsoft.com/office/drawing/2014/main" val="3428147045"/>
                    </a:ext>
                  </a:extLst>
                </a:gridCol>
                <a:gridCol w="746816">
                  <a:extLst>
                    <a:ext uri="{9D8B030D-6E8A-4147-A177-3AD203B41FA5}">
                      <a16:colId xmlns:a16="http://schemas.microsoft.com/office/drawing/2014/main" val="1918481675"/>
                    </a:ext>
                  </a:extLst>
                </a:gridCol>
              </a:tblGrid>
              <a:tr h="265172">
                <a:tc gridSpan="4">
                  <a:txBody>
                    <a:bodyPr/>
                    <a:lstStyle/>
                    <a:p>
                      <a:r>
                        <a:rPr lang="en-US" sz="1000" dirty="0"/>
                        <a:t>0, 1, 2, … 784 (28*28) : X</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r>
                        <a:rPr lang="en-US" sz="1000" dirty="0"/>
                        <a:t>Y</a:t>
                      </a:r>
                    </a:p>
                  </a:txBody>
                  <a:tcPr/>
                </a:tc>
                <a:extLst>
                  <a:ext uri="{0D108BD9-81ED-4DB2-BD59-A6C34878D82A}">
                    <a16:rowId xmlns:a16="http://schemas.microsoft.com/office/drawing/2014/main" val="1990558615"/>
                  </a:ext>
                </a:extLst>
              </a:tr>
              <a:tr h="0">
                <a:tc>
                  <a:txBody>
                    <a:bodyPr/>
                    <a:lstStyle/>
                    <a:p>
                      <a:r>
                        <a:rPr lang="en-US" sz="800" dirty="0"/>
                        <a:t>0, 0, …, 0</a:t>
                      </a:r>
                    </a:p>
                  </a:txBody>
                  <a:tcPr/>
                </a:tc>
                <a:tc>
                  <a:txBody>
                    <a:bodyPr/>
                    <a:lstStyle/>
                    <a:p>
                      <a:r>
                        <a:rPr lang="en-US" sz="800" dirty="0"/>
                        <a:t>0,.99215, …, 0 </a:t>
                      </a:r>
                    </a:p>
                  </a:txBody>
                  <a:tcPr/>
                </a:tc>
                <a:tc>
                  <a:txBody>
                    <a:bodyPr/>
                    <a:lstStyle/>
                    <a:p>
                      <a:r>
                        <a:rPr lang="en-US" sz="800" dirty="0"/>
                        <a:t>…,…,…</a:t>
                      </a:r>
                    </a:p>
                  </a:txBody>
                  <a:tcPr/>
                </a:tc>
                <a:tc>
                  <a:txBody>
                    <a:bodyPr/>
                    <a:lstStyle/>
                    <a:p>
                      <a:r>
                        <a:rPr lang="en-US" sz="800" dirty="0"/>
                        <a:t>0, 0, …, 0</a:t>
                      </a:r>
                    </a:p>
                  </a:txBody>
                  <a:tcPr/>
                </a:tc>
                <a:tc>
                  <a:txBody>
                    <a:bodyPr/>
                    <a:lstStyle/>
                    <a:p>
                      <a:r>
                        <a:rPr lang="en-US" sz="1600" dirty="0"/>
                        <a:t>6</a:t>
                      </a:r>
                      <a:endParaRPr lang="en-US" sz="700" dirty="0"/>
                    </a:p>
                  </a:txBody>
                  <a:tcPr/>
                </a:tc>
                <a:extLst>
                  <a:ext uri="{0D108BD9-81ED-4DB2-BD59-A6C34878D82A}">
                    <a16:rowId xmlns:a16="http://schemas.microsoft.com/office/drawing/2014/main" val="2664957739"/>
                  </a:ext>
                </a:extLst>
              </a:tr>
            </a:tbl>
          </a:graphicData>
        </a:graphic>
      </p:graphicFrame>
      <p:graphicFrame>
        <p:nvGraphicFramePr>
          <p:cNvPr id="44" name="Table 43"/>
          <p:cNvGraphicFramePr>
            <a:graphicFrameLocks noGrp="1"/>
          </p:cNvGraphicFramePr>
          <p:nvPr>
            <p:extLst/>
          </p:nvPr>
        </p:nvGraphicFramePr>
        <p:xfrm>
          <a:off x="9059542" y="4556015"/>
          <a:ext cx="2486156" cy="1280160"/>
        </p:xfrm>
        <a:graphic>
          <a:graphicData uri="http://schemas.openxmlformats.org/drawingml/2006/table">
            <a:tbl>
              <a:tblPr firstRow="1" bandRow="1">
                <a:tableStyleId>{5C22544A-7EE6-4342-B048-85BDC9FD1C3A}</a:tableStyleId>
              </a:tblPr>
              <a:tblGrid>
                <a:gridCol w="621539">
                  <a:extLst>
                    <a:ext uri="{9D8B030D-6E8A-4147-A177-3AD203B41FA5}">
                      <a16:colId xmlns:a16="http://schemas.microsoft.com/office/drawing/2014/main" val="3605519902"/>
                    </a:ext>
                  </a:extLst>
                </a:gridCol>
                <a:gridCol w="621539">
                  <a:extLst>
                    <a:ext uri="{9D8B030D-6E8A-4147-A177-3AD203B41FA5}">
                      <a16:colId xmlns:a16="http://schemas.microsoft.com/office/drawing/2014/main" val="3998929866"/>
                    </a:ext>
                  </a:extLst>
                </a:gridCol>
                <a:gridCol w="621539">
                  <a:extLst>
                    <a:ext uri="{9D8B030D-6E8A-4147-A177-3AD203B41FA5}">
                      <a16:colId xmlns:a16="http://schemas.microsoft.com/office/drawing/2014/main" val="2309947544"/>
                    </a:ext>
                  </a:extLst>
                </a:gridCol>
                <a:gridCol w="621539">
                  <a:extLst>
                    <a:ext uri="{9D8B030D-6E8A-4147-A177-3AD203B41FA5}">
                      <a16:colId xmlns:a16="http://schemas.microsoft.com/office/drawing/2014/main" val="616464392"/>
                    </a:ext>
                  </a:extLst>
                </a:gridCol>
              </a:tblGrid>
              <a:tr h="234080">
                <a:tc>
                  <a:txBody>
                    <a:bodyPr/>
                    <a:lstStyle/>
                    <a:p>
                      <a:r>
                        <a:rPr lang="en-US" sz="1000" dirty="0"/>
                        <a:t>0</a:t>
                      </a:r>
                    </a:p>
                  </a:txBody>
                  <a:tcPr/>
                </a:tc>
                <a:tc>
                  <a:txBody>
                    <a:bodyPr/>
                    <a:lstStyle/>
                    <a:p>
                      <a:r>
                        <a:rPr lang="en-US" sz="1000" dirty="0"/>
                        <a:t>0</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3660870786"/>
                  </a:ext>
                </a:extLst>
              </a:tr>
              <a:tr h="234080">
                <a:tc>
                  <a:txBody>
                    <a:bodyPr/>
                    <a:lstStyle/>
                    <a:p>
                      <a:r>
                        <a:rPr lang="en-US" sz="1000" dirty="0"/>
                        <a:t>0</a:t>
                      </a:r>
                    </a:p>
                  </a:txBody>
                  <a:tcPr/>
                </a:tc>
                <a:tc>
                  <a:txBody>
                    <a:bodyPr/>
                    <a:lstStyle/>
                    <a:p>
                      <a:r>
                        <a:rPr lang="en-US" sz="1000" dirty="0"/>
                        <a:t>0.99215</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23180686"/>
                  </a:ext>
                </a:extLst>
              </a:tr>
              <a:tr h="537008">
                <a:tc>
                  <a:txBody>
                    <a:bodyPr/>
                    <a:lstStyle/>
                    <a:p>
                      <a:r>
                        <a:rPr lang="en-US" sz="1000" dirty="0"/>
                        <a:t>.</a:t>
                      </a:r>
                    </a:p>
                    <a:p>
                      <a:r>
                        <a:rPr lang="en-US" sz="1000" dirty="0"/>
                        <a:t>.</a:t>
                      </a:r>
                    </a:p>
                    <a:p>
                      <a:r>
                        <a:rPr lang="en-US" sz="1000" dirty="0"/>
                        <a:t>.</a:t>
                      </a:r>
                    </a:p>
                  </a:txBody>
                  <a:tcPr/>
                </a:tc>
                <a:tc>
                  <a:txBody>
                    <a:bodyPr/>
                    <a:lstStyle/>
                    <a:p>
                      <a:r>
                        <a:rPr lang="en-US" sz="1000" dirty="0"/>
                        <a:t>.</a:t>
                      </a:r>
                    </a:p>
                    <a:p>
                      <a:r>
                        <a:rPr lang="en-US" sz="1000" dirty="0"/>
                        <a:t>.</a:t>
                      </a:r>
                    </a:p>
                    <a:p>
                      <a:r>
                        <a:rPr lang="en-US" sz="1000" dirty="0"/>
                        <a:t>.</a:t>
                      </a:r>
                    </a:p>
                  </a:txBody>
                  <a:tcPr/>
                </a:tc>
                <a:tc>
                  <a:txBody>
                    <a:bodyPr/>
                    <a:lstStyle/>
                    <a:p>
                      <a:r>
                        <a:rPr lang="en-US" sz="1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a:t>
                      </a:r>
                    </a:p>
                  </a:txBody>
                  <a:tcPr/>
                </a:tc>
                <a:tc>
                  <a:txBody>
                    <a:bodyPr/>
                    <a:lstStyle/>
                    <a:p>
                      <a:r>
                        <a:rPr lang="en-US" sz="1000" dirty="0"/>
                        <a:t>.</a:t>
                      </a:r>
                    </a:p>
                    <a:p>
                      <a:r>
                        <a:rPr lang="en-US" sz="1000" dirty="0"/>
                        <a:t>.</a:t>
                      </a:r>
                    </a:p>
                    <a:p>
                      <a:r>
                        <a:rPr lang="en-US" sz="1000" dirty="0"/>
                        <a:t>.</a:t>
                      </a:r>
                    </a:p>
                  </a:txBody>
                  <a:tcPr/>
                </a:tc>
                <a:extLst>
                  <a:ext uri="{0D108BD9-81ED-4DB2-BD59-A6C34878D82A}">
                    <a16:rowId xmlns:a16="http://schemas.microsoft.com/office/drawing/2014/main" val="993756304"/>
                  </a:ext>
                </a:extLst>
              </a:tr>
              <a:tr h="234080">
                <a:tc>
                  <a:txBody>
                    <a:bodyPr/>
                    <a:lstStyle/>
                    <a:p>
                      <a:r>
                        <a:rPr lang="en-US" sz="1000" dirty="0"/>
                        <a:t>0</a:t>
                      </a:r>
                    </a:p>
                  </a:txBody>
                  <a:tcPr/>
                </a:tc>
                <a:tc>
                  <a:txBody>
                    <a:bodyPr/>
                    <a:lstStyle/>
                    <a:p>
                      <a:r>
                        <a:rPr lang="en-US" sz="1000" dirty="0"/>
                        <a:t>0</a:t>
                      </a:r>
                    </a:p>
                  </a:txBody>
                  <a:tcPr/>
                </a:tc>
                <a:tc>
                  <a:txBody>
                    <a:bodyPr/>
                    <a:lstStyle/>
                    <a:p>
                      <a:r>
                        <a:rPr lang="en-US" sz="1000" dirty="0"/>
                        <a:t>…</a:t>
                      </a:r>
                    </a:p>
                  </a:txBody>
                  <a:tcPr/>
                </a:tc>
                <a:tc>
                  <a:txBody>
                    <a:bodyPr/>
                    <a:lstStyle/>
                    <a:p>
                      <a:r>
                        <a:rPr lang="en-US" sz="1000" dirty="0"/>
                        <a:t>0</a:t>
                      </a:r>
                    </a:p>
                  </a:txBody>
                  <a:tcPr/>
                </a:tc>
                <a:extLst>
                  <a:ext uri="{0D108BD9-81ED-4DB2-BD59-A6C34878D82A}">
                    <a16:rowId xmlns:a16="http://schemas.microsoft.com/office/drawing/2014/main" val="1392974437"/>
                  </a:ext>
                </a:extLst>
              </a:tr>
            </a:tbl>
          </a:graphicData>
        </a:graphic>
      </p:graphicFrame>
      <p:cxnSp>
        <p:nvCxnSpPr>
          <p:cNvPr id="45" name="Straight Arrow Connector 44"/>
          <p:cNvCxnSpPr>
            <a:stCxn id="19" idx="2"/>
            <a:endCxn id="44" idx="0"/>
          </p:cNvCxnSpPr>
          <p:nvPr/>
        </p:nvCxnSpPr>
        <p:spPr>
          <a:xfrm>
            <a:off x="10302620" y="4261125"/>
            <a:ext cx="0" cy="2948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0" name="Connector: Elbow 79"/>
          <p:cNvCxnSpPr/>
          <p:nvPr/>
        </p:nvCxnSpPr>
        <p:spPr>
          <a:xfrm rot="5400000">
            <a:off x="7950800" y="5364729"/>
            <a:ext cx="1834797" cy="382688"/>
          </a:xfrm>
          <a:prstGeom prst="bentConnector3">
            <a:avLst>
              <a:gd name="adj1" fmla="val 682"/>
            </a:avLst>
          </a:prstGeom>
          <a:ln>
            <a:tailEnd type="triangle"/>
          </a:ln>
        </p:spPr>
        <p:style>
          <a:lnRef idx="1">
            <a:schemeClr val="dk1"/>
          </a:lnRef>
          <a:fillRef idx="0">
            <a:schemeClr val="dk1"/>
          </a:fillRef>
          <a:effectRef idx="0">
            <a:schemeClr val="dk1"/>
          </a:effectRef>
          <a:fontRef idx="minor">
            <a:schemeClr val="tx1"/>
          </a:fontRef>
        </p:style>
      </p:cxnSp>
      <p:cxnSp>
        <p:nvCxnSpPr>
          <p:cNvPr id="82" name="Connector: Elbow 81"/>
          <p:cNvCxnSpPr/>
          <p:nvPr/>
        </p:nvCxnSpPr>
        <p:spPr>
          <a:xfrm rot="16200000" flipH="1">
            <a:off x="8501786" y="5601327"/>
            <a:ext cx="1491626" cy="252665"/>
          </a:xfrm>
          <a:prstGeom prst="bentConnector3">
            <a:avLst>
              <a:gd name="adj1" fmla="val 63410"/>
            </a:avLst>
          </a:prstGeom>
          <a:ln>
            <a:tailEnd type="triangle"/>
          </a:ln>
        </p:spPr>
        <p:style>
          <a:lnRef idx="1">
            <a:schemeClr val="dk1"/>
          </a:lnRef>
          <a:fillRef idx="0">
            <a:schemeClr val="dk1"/>
          </a:fillRef>
          <a:effectRef idx="0">
            <a:schemeClr val="dk1"/>
          </a:effectRef>
          <a:fontRef idx="minor">
            <a:schemeClr val="tx1"/>
          </a:fontRef>
        </p:style>
      </p:cxnSp>
      <p:cxnSp>
        <p:nvCxnSpPr>
          <p:cNvPr id="90" name="Connector: Elbow 89"/>
          <p:cNvCxnSpPr/>
          <p:nvPr/>
        </p:nvCxnSpPr>
        <p:spPr>
          <a:xfrm rot="5400000">
            <a:off x="9845142" y="5681573"/>
            <a:ext cx="1071834" cy="51196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93" name="Connector: Elbow 92"/>
          <p:cNvCxnSpPr/>
          <p:nvPr/>
        </p:nvCxnSpPr>
        <p:spPr>
          <a:xfrm rot="5400000">
            <a:off x="10794218" y="5943657"/>
            <a:ext cx="745811" cy="31381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5" name="TextBox 94"/>
          <p:cNvSpPr txBox="1"/>
          <p:nvPr/>
        </p:nvSpPr>
        <p:spPr>
          <a:xfrm>
            <a:off x="11026315" y="3044542"/>
            <a:ext cx="946837" cy="954107"/>
          </a:xfrm>
          <a:prstGeom prst="rect">
            <a:avLst/>
          </a:prstGeom>
          <a:noFill/>
        </p:spPr>
        <p:txBody>
          <a:bodyPr wrap="square" rtlCol="0">
            <a:spAutoFit/>
          </a:bodyPr>
          <a:lstStyle/>
          <a:p>
            <a:r>
              <a:rPr lang="en-US" sz="1400" dirty="0"/>
              <a:t>Convert to a pixel value Metrix</a:t>
            </a:r>
          </a:p>
        </p:txBody>
      </p:sp>
      <p:cxnSp>
        <p:nvCxnSpPr>
          <p:cNvPr id="96" name="Straight Arrow Connector 95"/>
          <p:cNvCxnSpPr/>
          <p:nvPr/>
        </p:nvCxnSpPr>
        <p:spPr>
          <a:xfrm flipV="1">
            <a:off x="9368946" y="2993486"/>
            <a:ext cx="4985" cy="1267640"/>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rot="16200000">
            <a:off x="8742189" y="3448844"/>
            <a:ext cx="1004039" cy="369332"/>
          </a:xfrm>
          <a:prstGeom prst="rect">
            <a:avLst/>
          </a:prstGeom>
          <a:noFill/>
        </p:spPr>
        <p:txBody>
          <a:bodyPr wrap="square" rtlCol="0">
            <a:spAutoFit/>
          </a:bodyPr>
          <a:lstStyle/>
          <a:p>
            <a:r>
              <a:rPr lang="en-US" dirty="0"/>
              <a:t>28 Rows</a:t>
            </a:r>
          </a:p>
        </p:txBody>
      </p:sp>
      <p:cxnSp>
        <p:nvCxnSpPr>
          <p:cNvPr id="100" name="Straight Arrow Connector 99"/>
          <p:cNvCxnSpPr/>
          <p:nvPr/>
        </p:nvCxnSpPr>
        <p:spPr>
          <a:xfrm flipV="1">
            <a:off x="9542720" y="2885993"/>
            <a:ext cx="1519800" cy="10360"/>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9829800" y="2573146"/>
            <a:ext cx="1012312" cy="369332"/>
          </a:xfrm>
          <a:prstGeom prst="rect">
            <a:avLst/>
          </a:prstGeom>
          <a:noFill/>
        </p:spPr>
        <p:txBody>
          <a:bodyPr wrap="square" rtlCol="0">
            <a:spAutoFit/>
          </a:bodyPr>
          <a:lstStyle/>
          <a:p>
            <a:r>
              <a:rPr lang="en-US" dirty="0"/>
              <a:t>28 Cols</a:t>
            </a:r>
          </a:p>
        </p:txBody>
      </p:sp>
      <p:sp>
        <p:nvSpPr>
          <p:cNvPr id="105" name="TextBox 104"/>
          <p:cNvSpPr txBox="1"/>
          <p:nvPr/>
        </p:nvSpPr>
        <p:spPr>
          <a:xfrm>
            <a:off x="9121266" y="4333857"/>
            <a:ext cx="2424432" cy="253916"/>
          </a:xfrm>
          <a:prstGeom prst="rect">
            <a:avLst/>
          </a:prstGeom>
          <a:noFill/>
        </p:spPr>
        <p:txBody>
          <a:bodyPr wrap="square" rtlCol="0">
            <a:spAutoFit/>
          </a:bodyPr>
          <a:lstStyle/>
          <a:p>
            <a:r>
              <a:rPr lang="en-US" sz="1050" dirty="0"/>
              <a:t>Divide by 255,Bring   the values </a:t>
            </a:r>
            <a:r>
              <a:rPr lang="en-US" sz="1050" dirty="0" err="1"/>
              <a:t>btwn</a:t>
            </a:r>
            <a:r>
              <a:rPr lang="en-US" sz="1050" dirty="0"/>
              <a:t> 0~1</a:t>
            </a:r>
          </a:p>
        </p:txBody>
      </p:sp>
      <p:cxnSp>
        <p:nvCxnSpPr>
          <p:cNvPr id="107" name="Straight Arrow Connector 106"/>
          <p:cNvCxnSpPr/>
          <p:nvPr/>
        </p:nvCxnSpPr>
        <p:spPr>
          <a:xfrm flipV="1">
            <a:off x="3267075" y="1682040"/>
            <a:ext cx="5676900" cy="120395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10" name="Straight Arrow Connector 109"/>
          <p:cNvCxnSpPr/>
          <p:nvPr/>
        </p:nvCxnSpPr>
        <p:spPr>
          <a:xfrm flipV="1">
            <a:off x="4326348" y="2049700"/>
            <a:ext cx="6629609" cy="138923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12" name="Straight Arrow Connector 111"/>
          <p:cNvCxnSpPr/>
          <p:nvPr/>
        </p:nvCxnSpPr>
        <p:spPr>
          <a:xfrm flipV="1">
            <a:off x="8077200" y="3763834"/>
            <a:ext cx="2141025" cy="10744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14" name="Straight Arrow Connector 113"/>
          <p:cNvCxnSpPr/>
          <p:nvPr/>
        </p:nvCxnSpPr>
        <p:spPr>
          <a:xfrm flipV="1">
            <a:off x="4152900" y="4855331"/>
            <a:ext cx="5326506" cy="534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17" name="Straight Arrow Connector 116"/>
          <p:cNvCxnSpPr/>
          <p:nvPr/>
        </p:nvCxnSpPr>
        <p:spPr>
          <a:xfrm>
            <a:off x="3586801" y="5082672"/>
            <a:ext cx="5505576" cy="144871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66977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fontScale="85000" lnSpcReduction="20000"/>
          </a:bodyPr>
          <a:lstStyle/>
          <a:p>
            <a:r>
              <a:rPr lang="en-US" dirty="0"/>
              <a:t>Basic structure of biological neuron</a:t>
            </a:r>
          </a:p>
          <a:p>
            <a:r>
              <a:rPr lang="en-US" dirty="0"/>
              <a:t>TURINGS simple theoretical model of a neuron</a:t>
            </a:r>
          </a:p>
          <a:p>
            <a:r>
              <a:rPr lang="en-US" dirty="0"/>
              <a:t>How memory is created and stored(short term/long term)</a:t>
            </a:r>
          </a:p>
          <a:p>
            <a:r>
              <a:rPr lang="en-US" dirty="0"/>
              <a:t>Progression of NN through history and what are the leading edge research topics on it now?</a:t>
            </a:r>
          </a:p>
          <a:p>
            <a:r>
              <a:rPr lang="en-US" dirty="0"/>
              <a:t>Where NN fits within the world of machine learning?</a:t>
            </a:r>
          </a:p>
          <a:p>
            <a:r>
              <a:rPr lang="en-US" dirty="0"/>
              <a:t>What kinds of problems are best suited for NN?</a:t>
            </a:r>
          </a:p>
          <a:p>
            <a:r>
              <a:rPr lang="en-US" dirty="0"/>
              <a:t>What the best platforms to try and work at this point for the NN?</a:t>
            </a:r>
          </a:p>
          <a:p>
            <a:r>
              <a:rPr lang="en-US" dirty="0"/>
              <a:t>What the minimal must have’s to run a NN?</a:t>
            </a:r>
          </a:p>
          <a:p>
            <a:r>
              <a:rPr lang="en-US" dirty="0"/>
              <a:t>Different types of NN?</a:t>
            </a:r>
          </a:p>
          <a:p>
            <a:r>
              <a:rPr lang="en-US" dirty="0"/>
              <a:t>What is Deep learning? </a:t>
            </a:r>
          </a:p>
          <a:p>
            <a:r>
              <a:rPr lang="en-US" dirty="0"/>
              <a:t>How to prepare the data for the NN?</a:t>
            </a:r>
          </a:p>
          <a:p>
            <a:r>
              <a:rPr lang="en-US" dirty="0"/>
              <a:t>What is Hyperparameter Optimization?</a:t>
            </a:r>
          </a:p>
          <a:p>
            <a:r>
              <a:rPr lang="en-US" dirty="0"/>
              <a:t>What all of this has to do with AI? Or me?</a:t>
            </a:r>
          </a:p>
          <a:p>
            <a:endParaRPr lang="en-US" dirty="0"/>
          </a:p>
        </p:txBody>
      </p:sp>
      <p:sp>
        <p:nvSpPr>
          <p:cNvPr id="4" name="Rectangle 3"/>
          <p:cNvSpPr/>
          <p:nvPr/>
        </p:nvSpPr>
        <p:spPr>
          <a:xfrm>
            <a:off x="10792047" y="1073888"/>
            <a:ext cx="1180213" cy="55608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D</a:t>
            </a:r>
          </a:p>
          <a:p>
            <a:pPr algn="ctr"/>
            <a:r>
              <a:rPr lang="en-US" sz="8000" dirty="0"/>
              <a:t>E</a:t>
            </a:r>
          </a:p>
          <a:p>
            <a:pPr algn="ctr"/>
            <a:r>
              <a:rPr lang="en-US" sz="8000" dirty="0"/>
              <a:t>M</a:t>
            </a:r>
          </a:p>
          <a:p>
            <a:pPr algn="ctr"/>
            <a:r>
              <a:rPr lang="en-US" sz="8000" dirty="0"/>
              <a:t>O</a:t>
            </a:r>
          </a:p>
        </p:txBody>
      </p:sp>
    </p:spTree>
    <p:extLst>
      <p:ext uri="{BB962C8B-B14F-4D97-AF65-F5344CB8AC3E}">
        <p14:creationId xmlns:p14="http://schemas.microsoft.com/office/powerpoint/2010/main" val="7490135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Next….</a:t>
            </a:r>
          </a:p>
        </p:txBody>
      </p:sp>
      <p:sp>
        <p:nvSpPr>
          <p:cNvPr id="3" name="Content Placeholder 2"/>
          <p:cNvSpPr>
            <a:spLocks noGrp="1"/>
          </p:cNvSpPr>
          <p:nvPr>
            <p:ph idx="1"/>
          </p:nvPr>
        </p:nvSpPr>
        <p:spPr>
          <a:xfrm>
            <a:off x="838199" y="981074"/>
            <a:ext cx="11116733" cy="5701947"/>
          </a:xfrm>
        </p:spPr>
        <p:txBody>
          <a:bodyPr>
            <a:normAutofit/>
          </a:bodyPr>
          <a:lstStyle/>
          <a:p>
            <a:pPr lvl="1"/>
            <a:r>
              <a:rPr lang="en-US" dirty="0"/>
              <a:t>Activation functions</a:t>
            </a:r>
          </a:p>
          <a:p>
            <a:pPr lvl="1"/>
            <a:r>
              <a:rPr lang="en-US" dirty="0"/>
              <a:t>Loss functions</a:t>
            </a:r>
          </a:p>
          <a:p>
            <a:pPr lvl="1"/>
            <a:r>
              <a:rPr lang="en-US" dirty="0"/>
              <a:t>Cross entropy</a:t>
            </a:r>
          </a:p>
        </p:txBody>
      </p:sp>
    </p:spTree>
    <p:extLst>
      <p:ext uri="{BB962C8B-B14F-4D97-AF65-F5344CB8AC3E}">
        <p14:creationId xmlns:p14="http://schemas.microsoft.com/office/powerpoint/2010/main" val="1785697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499731"/>
          </a:xfrm>
        </p:spPr>
        <p:txBody>
          <a:bodyPr>
            <a:normAutofit/>
          </a:bodyPr>
          <a:lstStyle/>
          <a:p>
            <a:r>
              <a:rPr lang="en-US" dirty="0"/>
              <a:t>Basic structure of biological neuron</a:t>
            </a:r>
          </a:p>
          <a:p>
            <a:endParaRPr lang="en-US" dirty="0"/>
          </a:p>
        </p:txBody>
      </p:sp>
      <p:pic>
        <p:nvPicPr>
          <p:cNvPr id="3074" name="Picture 2" descr="Image result for alan turing neural networ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733108"/>
            <a:ext cx="2924175" cy="2133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age result for alan turing neural network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0684" y="1573619"/>
            <a:ext cx="457200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result for alan turing neural network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60107" y="4026197"/>
            <a:ext cx="4762500" cy="262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1797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
          </a:xfrm>
        </p:spPr>
        <p:txBody>
          <a:bodyPr>
            <a:normAutofit/>
          </a:bodyPr>
          <a:lstStyle/>
          <a:p>
            <a:r>
              <a:rPr lang="en-US" dirty="0"/>
              <a:t>TURINGS simple theoretical model of a neuron</a:t>
            </a:r>
          </a:p>
          <a:p>
            <a:endParaRPr lang="en-US" dirty="0"/>
          </a:p>
        </p:txBody>
      </p:sp>
      <p:pic>
        <p:nvPicPr>
          <p:cNvPr id="1026" name="Picture 2" descr="Image result for neural turing mach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2979" y="1786270"/>
            <a:ext cx="5715000" cy="35242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neural turing mach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626781"/>
            <a:ext cx="5094779" cy="382507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alan turing neural network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5451858"/>
            <a:ext cx="3657600" cy="12477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alan turing neural networks"/>
          <p:cNvPicPr>
            <a:picLocks noChangeAspect="1" noChangeArrowheads="1"/>
          </p:cNvPicPr>
          <p:nvPr/>
        </p:nvPicPr>
        <p:blipFill rotWithShape="1">
          <a:blip r:embed="rId5">
            <a:extLst>
              <a:ext uri="{28A0092B-C50C-407E-A947-70E740481C1C}">
                <a14:useLocalDpi xmlns:a14="http://schemas.microsoft.com/office/drawing/2010/main" val="0"/>
              </a:ext>
            </a:extLst>
          </a:blip>
          <a:srcRect l="42658"/>
          <a:stretch/>
        </p:blipFill>
        <p:spPr bwMode="auto">
          <a:xfrm>
            <a:off x="9937726" y="5347292"/>
            <a:ext cx="1416074" cy="138911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901609" y="5857182"/>
            <a:ext cx="4816549" cy="369332"/>
          </a:xfrm>
          <a:prstGeom prst="rect">
            <a:avLst/>
          </a:prstGeom>
          <a:noFill/>
        </p:spPr>
        <p:txBody>
          <a:bodyPr wrap="square" rtlCol="0">
            <a:spAutoFit/>
          </a:bodyPr>
          <a:lstStyle/>
          <a:p>
            <a:r>
              <a:rPr lang="en-US" dirty="0">
                <a:sym typeface="Wingdings" panose="05000000000000000000" pitchFamily="2" charset="2"/>
              </a:rPr>
              <a:t>&lt;-------------- </a:t>
            </a:r>
            <a:r>
              <a:rPr lang="en-US" dirty="0"/>
              <a:t>This guy is not this guy -------------</a:t>
            </a:r>
            <a:r>
              <a:rPr lang="en-US" dirty="0">
                <a:sym typeface="Wingdings" panose="05000000000000000000" pitchFamily="2" charset="2"/>
              </a:rPr>
              <a:t>--&gt;</a:t>
            </a:r>
            <a:endParaRPr lang="en-US" dirty="0"/>
          </a:p>
        </p:txBody>
      </p:sp>
    </p:spTree>
    <p:extLst>
      <p:ext uri="{BB962C8B-B14F-4D97-AF65-F5344CB8AC3E}">
        <p14:creationId xmlns:p14="http://schemas.microsoft.com/office/powerpoint/2010/main" val="1160384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How memory is created and stored(short term/long term)</a:t>
            </a:r>
          </a:p>
        </p:txBody>
      </p:sp>
      <p:pic>
        <p:nvPicPr>
          <p:cNvPr id="5" name="Picture 4"/>
          <p:cNvPicPr>
            <a:picLocks noChangeAspect="1"/>
          </p:cNvPicPr>
          <p:nvPr/>
        </p:nvPicPr>
        <p:blipFill>
          <a:blip r:embed="rId3"/>
          <a:stretch>
            <a:fillRect/>
          </a:stretch>
        </p:blipFill>
        <p:spPr>
          <a:xfrm>
            <a:off x="828675" y="1823072"/>
            <a:ext cx="5267325" cy="4276725"/>
          </a:xfrm>
          <a:prstGeom prst="rect">
            <a:avLst/>
          </a:prstGeom>
        </p:spPr>
      </p:pic>
      <p:pic>
        <p:nvPicPr>
          <p:cNvPr id="6" name="Picture 5"/>
          <p:cNvPicPr>
            <a:picLocks noChangeAspect="1"/>
          </p:cNvPicPr>
          <p:nvPr/>
        </p:nvPicPr>
        <p:blipFill>
          <a:blip r:embed="rId4"/>
          <a:stretch>
            <a:fillRect/>
          </a:stretch>
        </p:blipFill>
        <p:spPr>
          <a:xfrm>
            <a:off x="6713318" y="1823072"/>
            <a:ext cx="3365980" cy="2447986"/>
          </a:xfrm>
          <a:prstGeom prst="rect">
            <a:avLst/>
          </a:prstGeom>
        </p:spPr>
      </p:pic>
      <p:pic>
        <p:nvPicPr>
          <p:cNvPr id="7" name="Picture 6"/>
          <p:cNvPicPr>
            <a:picLocks noChangeAspect="1"/>
          </p:cNvPicPr>
          <p:nvPr/>
        </p:nvPicPr>
        <p:blipFill>
          <a:blip r:embed="rId5"/>
          <a:stretch>
            <a:fillRect/>
          </a:stretch>
        </p:blipFill>
        <p:spPr>
          <a:xfrm>
            <a:off x="7639385" y="4271057"/>
            <a:ext cx="4143040" cy="2331761"/>
          </a:xfrm>
          <a:prstGeom prst="rect">
            <a:avLst/>
          </a:prstGeom>
        </p:spPr>
      </p:pic>
    </p:spTree>
    <p:extLst>
      <p:ext uri="{BB962C8B-B14F-4D97-AF65-F5344CB8AC3E}">
        <p14:creationId xmlns:p14="http://schemas.microsoft.com/office/powerpoint/2010/main" val="41415819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Progression of NN through history and what are the leading edge research topics on it now?</a:t>
            </a:r>
          </a:p>
        </p:txBody>
      </p:sp>
      <p:pic>
        <p:nvPicPr>
          <p:cNvPr id="8194" name="Picture 2" descr="Image result for neural networks in the world of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820" y="1888725"/>
            <a:ext cx="5647660" cy="290655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0035251" y="2025570"/>
            <a:ext cx="1736202" cy="451412"/>
          </a:xfrm>
          <a:prstGeom prst="rect">
            <a:avLst/>
          </a:prstGeom>
          <a:noFill/>
        </p:spPr>
        <p:txBody>
          <a:bodyPr wrap="square" rtlCol="0">
            <a:spAutoFit/>
          </a:bodyPr>
          <a:lstStyle/>
          <a:p>
            <a:endParaRPr lang="en-US" dirty="0"/>
          </a:p>
        </p:txBody>
      </p:sp>
      <p:pic>
        <p:nvPicPr>
          <p:cNvPr id="8196" name="Picture 4" descr="Related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3480" y="1548998"/>
            <a:ext cx="6279624" cy="29501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key moments in deep learni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4838840"/>
            <a:ext cx="12192000" cy="19234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848350" y="4499113"/>
            <a:ext cx="6204754" cy="369332"/>
          </a:xfrm>
          <a:prstGeom prst="rect">
            <a:avLst/>
          </a:prstGeom>
          <a:noFill/>
        </p:spPr>
        <p:txBody>
          <a:bodyPr wrap="square" rtlCol="0">
            <a:spAutoFit/>
          </a:bodyPr>
          <a:lstStyle/>
          <a:p>
            <a:pPr algn="r"/>
            <a:r>
              <a:rPr lang="en-US" sz="1400" dirty="0"/>
              <a:t>Latest: Fei-Fei Li proposed a concept of One-Shot Learning.</a:t>
            </a:r>
            <a:r>
              <a:rPr lang="en-US" dirty="0"/>
              <a:t> </a:t>
            </a:r>
          </a:p>
        </p:txBody>
      </p:sp>
    </p:spTree>
    <p:extLst>
      <p:ext uri="{BB962C8B-B14F-4D97-AF65-F5344CB8AC3E}">
        <p14:creationId xmlns:p14="http://schemas.microsoft.com/office/powerpoint/2010/main" val="3527905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Where NN fits within the world of machine learning?</a:t>
            </a:r>
          </a:p>
        </p:txBody>
      </p:sp>
      <p:pic>
        <p:nvPicPr>
          <p:cNvPr id="5122" name="Picture 2" descr="Image result for neural networks in the world of machine le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25" y="1633315"/>
            <a:ext cx="5476916" cy="517512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deep learning with respect to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6352" y="1633315"/>
            <a:ext cx="6600825" cy="32194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6963641" y="4977443"/>
            <a:ext cx="3286246" cy="1830999"/>
          </a:xfrm>
          <a:prstGeom prst="rect">
            <a:avLst/>
          </a:prstGeom>
        </p:spPr>
      </p:pic>
    </p:spTree>
    <p:extLst>
      <p:ext uri="{BB962C8B-B14F-4D97-AF65-F5344CB8AC3E}">
        <p14:creationId xmlns:p14="http://schemas.microsoft.com/office/powerpoint/2010/main" val="1935065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5528931"/>
          </a:xfrm>
        </p:spPr>
        <p:txBody>
          <a:bodyPr>
            <a:normAutofit/>
          </a:bodyPr>
          <a:lstStyle/>
          <a:p>
            <a:r>
              <a:rPr lang="en-US" dirty="0"/>
              <a:t>What kinds of problems are best suited for NN?</a:t>
            </a:r>
          </a:p>
        </p:txBody>
      </p:sp>
      <p:pic>
        <p:nvPicPr>
          <p:cNvPr id="7170" name="Picture 2" descr="Image result for neural networks in the world of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126" y="1887618"/>
            <a:ext cx="6820426" cy="348303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Image result for deep learning with respect to machine learn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8456" y="1887618"/>
            <a:ext cx="4533900" cy="445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0303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636"/>
            <a:ext cx="10515600" cy="708763"/>
          </a:xfrm>
        </p:spPr>
        <p:txBody>
          <a:bodyPr/>
          <a:lstStyle/>
          <a:p>
            <a:r>
              <a:rPr lang="en-US" b="1" dirty="0"/>
              <a:t>Neural Networks: NN</a:t>
            </a:r>
          </a:p>
        </p:txBody>
      </p:sp>
      <p:sp>
        <p:nvSpPr>
          <p:cNvPr id="3" name="Content Placeholder 2"/>
          <p:cNvSpPr>
            <a:spLocks noGrp="1"/>
          </p:cNvSpPr>
          <p:nvPr>
            <p:ph idx="1"/>
          </p:nvPr>
        </p:nvSpPr>
        <p:spPr>
          <a:xfrm>
            <a:off x="838200" y="1073888"/>
            <a:ext cx="9815623" cy="460763"/>
          </a:xfrm>
        </p:spPr>
        <p:txBody>
          <a:bodyPr>
            <a:normAutofit lnSpcReduction="10000"/>
          </a:bodyPr>
          <a:lstStyle/>
          <a:p>
            <a:r>
              <a:rPr lang="en-US" dirty="0"/>
              <a:t>What the best platforms to try and work at this point for the NN?</a:t>
            </a:r>
          </a:p>
        </p:txBody>
      </p:sp>
      <p:pic>
        <p:nvPicPr>
          <p:cNvPr id="11266" name="Picture 2" descr="Image result for deep learning with respect to machine learning"/>
          <p:cNvPicPr>
            <a:picLocks noChangeAspect="1" noChangeArrowheads="1"/>
          </p:cNvPicPr>
          <p:nvPr/>
        </p:nvPicPr>
        <p:blipFill rotWithShape="1">
          <a:blip r:embed="rId2">
            <a:extLst>
              <a:ext uri="{28A0092B-C50C-407E-A947-70E740481C1C}">
                <a14:useLocalDpi xmlns:a14="http://schemas.microsoft.com/office/drawing/2010/main" val="0"/>
              </a:ext>
            </a:extLst>
          </a:blip>
          <a:srcRect l="1642" t="20319" r="1123" b="27552"/>
          <a:stretch/>
        </p:blipFill>
        <p:spPr bwMode="auto">
          <a:xfrm>
            <a:off x="1235547" y="4825807"/>
            <a:ext cx="4335894" cy="130805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deep learning library vs langu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536026"/>
            <a:ext cx="5130588" cy="28208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dn-images-1.medium.com/max/660/0*BZG-twC8uvwtnH91.jpg"/>
          <p:cNvPicPr>
            <a:picLocks noChangeAspect="1" noChangeArrowheads="1"/>
          </p:cNvPicPr>
          <p:nvPr/>
        </p:nvPicPr>
        <p:blipFill rotWithShape="1">
          <a:blip r:embed="rId4">
            <a:extLst>
              <a:ext uri="{28A0092B-C50C-407E-A947-70E740481C1C}">
                <a14:useLocalDpi xmlns:a14="http://schemas.microsoft.com/office/drawing/2010/main" val="0"/>
              </a:ext>
            </a:extLst>
          </a:blip>
          <a:srcRect l="3544" t="3911" r="2953" b="3356"/>
          <a:stretch/>
        </p:blipFill>
        <p:spPr bwMode="auto">
          <a:xfrm>
            <a:off x="5968788" y="2003611"/>
            <a:ext cx="5878072" cy="4504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8622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1565</Words>
  <Application>Microsoft Office PowerPoint</Application>
  <PresentationFormat>Widescreen</PresentationFormat>
  <Paragraphs>435</Paragraphs>
  <Slides>20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adelle-sans</vt:lpstr>
      <vt:lpstr>Lato</vt:lpstr>
      <vt:lpstr>Agency FB</vt:lpstr>
      <vt:lpstr>Arial</vt:lpstr>
      <vt:lpstr>Calibri</vt:lpstr>
      <vt:lpstr>Calibri Light</vt:lpstr>
      <vt:lpstr>Wingdings</vt:lpstr>
      <vt:lpstr>Office Theme</vt:lpstr>
      <vt:lpstr>Deep learning</vt:lpstr>
      <vt:lpstr>Neural Networks: NN</vt:lpstr>
      <vt:lpstr>Neural Networks: NN</vt:lpstr>
      <vt:lpstr>Neural Networks: NN</vt:lpstr>
      <vt:lpstr>Neural Networks: NN</vt:lpstr>
      <vt:lpstr>Neural Networks: NN</vt:lpstr>
      <vt:lpstr>Neural Networks: NN</vt:lpstr>
      <vt:lpstr>Neural Networks: NN</vt:lpstr>
      <vt:lpstr>Neural Networks: NN</vt:lpstr>
      <vt:lpstr>Neural Networks: NN</vt:lpstr>
      <vt:lpstr>Neural Networks: NN</vt:lpstr>
      <vt:lpstr>Neural Networks: NN</vt:lpstr>
      <vt:lpstr>Neural Networks: NN</vt:lpstr>
      <vt:lpstr>Neural Networks: NN</vt:lpstr>
      <vt:lpstr>Lets get our hands dirty……..</vt:lpstr>
      <vt:lpstr>On your marks…</vt:lpstr>
      <vt:lpstr>Get…</vt:lpstr>
      <vt:lpstr>Set…</vt:lpstr>
      <vt:lpstr>Go…</vt:lpstr>
      <vt:lpstr>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LAIK, SANDEEP KUMAR [AG/8037]</dc:creator>
  <cp:lastModifiedBy>LAIK, SANDEEP KUMAR [AG/8037]</cp:lastModifiedBy>
  <cp:revision>3</cp:revision>
  <dcterms:created xsi:type="dcterms:W3CDTF">2018-06-17T14:23:18Z</dcterms:created>
  <dcterms:modified xsi:type="dcterms:W3CDTF">2018-06-17T14:36:00Z</dcterms:modified>
</cp:coreProperties>
</file>

<file path=docProps/thumbnail.jpeg>
</file>